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1" r:id="rId35"/>
    <p:sldId id="290"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6F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75" autoAdjust="0"/>
    <p:restoredTop sz="94182" autoAdjust="0"/>
  </p:normalViewPr>
  <p:slideViewPr>
    <p:cSldViewPr snapToGrid="0">
      <p:cViewPr>
        <p:scale>
          <a:sx n="66" d="100"/>
          <a:sy n="66" d="100"/>
        </p:scale>
        <p:origin x="1572" y="10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F767875-DD85-47B9-91DF-D88189A7BFF5}"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6A2FD-BF4F-4763-B474-8B27552F7EA4}" type="slidenum">
              <a:rPr lang="en-US" smtClean="0"/>
              <a:t>‹#›</a:t>
            </a:fld>
            <a:endParaRPr lang="en-US"/>
          </a:p>
        </p:txBody>
      </p:sp>
    </p:spTree>
    <p:extLst>
      <p:ext uri="{BB962C8B-B14F-4D97-AF65-F5344CB8AC3E}">
        <p14:creationId xmlns:p14="http://schemas.microsoft.com/office/powerpoint/2010/main" val="524698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767875-DD85-47B9-91DF-D88189A7BFF5}"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6A2FD-BF4F-4763-B474-8B27552F7EA4}" type="slidenum">
              <a:rPr lang="en-US" smtClean="0"/>
              <a:t>‹#›</a:t>
            </a:fld>
            <a:endParaRPr lang="en-US"/>
          </a:p>
        </p:txBody>
      </p:sp>
    </p:spTree>
    <p:extLst>
      <p:ext uri="{BB962C8B-B14F-4D97-AF65-F5344CB8AC3E}">
        <p14:creationId xmlns:p14="http://schemas.microsoft.com/office/powerpoint/2010/main" val="29211064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767875-DD85-47B9-91DF-D88189A7BFF5}"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6A2FD-BF4F-4763-B474-8B27552F7EA4}" type="slidenum">
              <a:rPr lang="en-US" smtClean="0"/>
              <a:t>‹#›</a:t>
            </a:fld>
            <a:endParaRPr lang="en-US"/>
          </a:p>
        </p:txBody>
      </p:sp>
    </p:spTree>
    <p:extLst>
      <p:ext uri="{BB962C8B-B14F-4D97-AF65-F5344CB8AC3E}">
        <p14:creationId xmlns:p14="http://schemas.microsoft.com/office/powerpoint/2010/main" val="2575792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767875-DD85-47B9-91DF-D88189A7BFF5}"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6A2FD-BF4F-4763-B474-8B27552F7EA4}" type="slidenum">
              <a:rPr lang="en-US" smtClean="0"/>
              <a:t>‹#›</a:t>
            </a:fld>
            <a:endParaRPr lang="en-US"/>
          </a:p>
        </p:txBody>
      </p:sp>
    </p:spTree>
    <p:extLst>
      <p:ext uri="{BB962C8B-B14F-4D97-AF65-F5344CB8AC3E}">
        <p14:creationId xmlns:p14="http://schemas.microsoft.com/office/powerpoint/2010/main" val="684580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F767875-DD85-47B9-91DF-D88189A7BFF5}" type="datetimeFigureOut">
              <a:rPr lang="en-US" smtClean="0"/>
              <a:t>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36A2FD-BF4F-4763-B474-8B27552F7EA4}" type="slidenum">
              <a:rPr lang="en-US" smtClean="0"/>
              <a:t>‹#›</a:t>
            </a:fld>
            <a:endParaRPr lang="en-US"/>
          </a:p>
        </p:txBody>
      </p:sp>
    </p:spTree>
    <p:extLst>
      <p:ext uri="{BB962C8B-B14F-4D97-AF65-F5344CB8AC3E}">
        <p14:creationId xmlns:p14="http://schemas.microsoft.com/office/powerpoint/2010/main" val="1208835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767875-DD85-47B9-91DF-D88189A7BFF5}" type="datetimeFigureOut">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36A2FD-BF4F-4763-B474-8B27552F7EA4}" type="slidenum">
              <a:rPr lang="en-US" smtClean="0"/>
              <a:t>‹#›</a:t>
            </a:fld>
            <a:endParaRPr lang="en-US"/>
          </a:p>
        </p:txBody>
      </p:sp>
    </p:spTree>
    <p:extLst>
      <p:ext uri="{BB962C8B-B14F-4D97-AF65-F5344CB8AC3E}">
        <p14:creationId xmlns:p14="http://schemas.microsoft.com/office/powerpoint/2010/main" val="2003710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767875-DD85-47B9-91DF-D88189A7BFF5}" type="datetimeFigureOut">
              <a:rPr lang="en-US" smtClean="0"/>
              <a:t>12/7/2020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36A2FD-BF4F-4763-B474-8B27552F7EA4}" type="slidenum">
              <a:rPr lang="en-US" smtClean="0"/>
              <a:t>‹#›</a:t>
            </a:fld>
            <a:endParaRPr lang="en-US"/>
          </a:p>
        </p:txBody>
      </p:sp>
    </p:spTree>
    <p:extLst>
      <p:ext uri="{BB962C8B-B14F-4D97-AF65-F5344CB8AC3E}">
        <p14:creationId xmlns:p14="http://schemas.microsoft.com/office/powerpoint/2010/main" val="1802315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767875-DD85-47B9-91DF-D88189A7BFF5}" type="datetimeFigureOut">
              <a:rPr lang="en-US" smtClean="0"/>
              <a:t>12/7/2020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36A2FD-BF4F-4763-B474-8B27552F7EA4}" type="slidenum">
              <a:rPr lang="en-US" smtClean="0"/>
              <a:t>‹#›</a:t>
            </a:fld>
            <a:endParaRPr lang="en-US"/>
          </a:p>
        </p:txBody>
      </p:sp>
    </p:spTree>
    <p:extLst>
      <p:ext uri="{BB962C8B-B14F-4D97-AF65-F5344CB8AC3E}">
        <p14:creationId xmlns:p14="http://schemas.microsoft.com/office/powerpoint/2010/main" val="2687520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767875-DD85-47B9-91DF-D88189A7BFF5}" type="datetimeFigureOut">
              <a:rPr lang="en-US" smtClean="0"/>
              <a:t>12/7/2020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36A2FD-BF4F-4763-B474-8B27552F7EA4}" type="slidenum">
              <a:rPr lang="en-US" smtClean="0"/>
              <a:t>‹#›</a:t>
            </a:fld>
            <a:endParaRPr lang="en-US"/>
          </a:p>
        </p:txBody>
      </p:sp>
    </p:spTree>
    <p:extLst>
      <p:ext uri="{BB962C8B-B14F-4D97-AF65-F5344CB8AC3E}">
        <p14:creationId xmlns:p14="http://schemas.microsoft.com/office/powerpoint/2010/main" val="96904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F767875-DD85-47B9-91DF-D88189A7BFF5}" type="datetimeFigureOut">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36A2FD-BF4F-4763-B474-8B27552F7EA4}" type="slidenum">
              <a:rPr lang="en-US" smtClean="0"/>
              <a:t>‹#›</a:t>
            </a:fld>
            <a:endParaRPr lang="en-US"/>
          </a:p>
        </p:txBody>
      </p:sp>
    </p:spTree>
    <p:extLst>
      <p:ext uri="{BB962C8B-B14F-4D97-AF65-F5344CB8AC3E}">
        <p14:creationId xmlns:p14="http://schemas.microsoft.com/office/powerpoint/2010/main" val="3871321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F767875-DD85-47B9-91DF-D88189A7BFF5}" type="datetimeFigureOut">
              <a:rPr lang="en-US" smtClean="0"/>
              <a:t>12/7/2020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36A2FD-BF4F-4763-B474-8B27552F7EA4}" type="slidenum">
              <a:rPr lang="en-US" smtClean="0"/>
              <a:t>‹#›</a:t>
            </a:fld>
            <a:endParaRPr lang="en-US"/>
          </a:p>
        </p:txBody>
      </p:sp>
    </p:spTree>
    <p:extLst>
      <p:ext uri="{BB962C8B-B14F-4D97-AF65-F5344CB8AC3E}">
        <p14:creationId xmlns:p14="http://schemas.microsoft.com/office/powerpoint/2010/main" val="4105423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767875-DD85-47B9-91DF-D88189A7BFF5}" type="datetimeFigureOut">
              <a:rPr lang="en-US" smtClean="0"/>
              <a:t>12/7/2020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36A2FD-BF4F-4763-B474-8B27552F7EA4}" type="slidenum">
              <a:rPr lang="en-US" smtClean="0"/>
              <a:t>‹#›</a:t>
            </a:fld>
            <a:endParaRPr lang="en-US"/>
          </a:p>
        </p:txBody>
      </p:sp>
    </p:spTree>
    <p:extLst>
      <p:ext uri="{BB962C8B-B14F-4D97-AF65-F5344CB8AC3E}">
        <p14:creationId xmlns:p14="http://schemas.microsoft.com/office/powerpoint/2010/main" val="2246496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64.png"/></Relationships>
</file>

<file path=ppt/slides/_rels/slide10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9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9944" y="1404630"/>
            <a:ext cx="11538857" cy="3046988"/>
          </a:xfrm>
          <a:prstGeom prst="rect">
            <a:avLst/>
          </a:prstGeom>
          <a:noFill/>
        </p:spPr>
        <p:txBody>
          <a:bodyPr wrap="square" rtlCol="0">
            <a:spAutoFit/>
          </a:bodyPr>
          <a:lstStyle/>
          <a:p>
            <a:r>
              <a:rPr lang="en-US" altLang="en-US" sz="4800" dirty="0">
                <a:solidFill>
                  <a:srgbClr val="036F9D"/>
                </a:solidFill>
                <a:latin typeface="Gotham Ultra" panose="02000000000000000000" pitchFamily="50" charset="0"/>
              </a:rPr>
              <a:t>MASTERING THE PRINCIPLE OF RADIO NETWORK PLANNING AND OPTIMIZATION(GSM,WCDMA,LTE)</a:t>
            </a:r>
          </a:p>
          <a:p>
            <a:endParaRPr lang="en-US" sz="4800" dirty="0">
              <a:solidFill>
                <a:srgbClr val="036F9D"/>
              </a:solidFill>
              <a:latin typeface="Gotham Ultra" panose="02000000000000000000" pitchFamily="50" charset="0"/>
            </a:endParaRPr>
          </a:p>
        </p:txBody>
      </p:sp>
      <p:sp>
        <p:nvSpPr>
          <p:cNvPr id="5" name="Rectangle 4"/>
          <p:cNvSpPr/>
          <p:nvPr/>
        </p:nvSpPr>
        <p:spPr>
          <a:xfrm>
            <a:off x="0" y="4760686"/>
            <a:ext cx="12192000" cy="2097314"/>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7"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p:cNvSpPr/>
          <p:nvPr/>
        </p:nvSpPr>
        <p:spPr>
          <a:xfrm>
            <a:off x="551543" y="3747942"/>
            <a:ext cx="10798628" cy="58057"/>
          </a:xfrm>
          <a:prstGeom prst="roundRect">
            <a:avLst/>
          </a:prstGeom>
          <a:solidFill>
            <a:srgbClr val="036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311" t="-77" r="-782" b="64177"/>
          <a:stretch/>
        </p:blipFill>
        <p:spPr>
          <a:xfrm>
            <a:off x="551543" y="4161037"/>
            <a:ext cx="3352800" cy="189974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38068" y="4161037"/>
            <a:ext cx="2854078" cy="189974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671120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5085184"/>
            <a:ext cx="12192000" cy="1772816"/>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49250" y="572353"/>
            <a:ext cx="11353800" cy="635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8" name="Rectangle 7"/>
          <p:cNvSpPr/>
          <p:nvPr/>
        </p:nvSpPr>
        <p:spPr>
          <a:xfrm>
            <a:off x="8123238" y="210146"/>
            <a:ext cx="4068762" cy="338554"/>
          </a:xfrm>
          <a:prstGeom prst="rect">
            <a:avLst/>
          </a:prstGeom>
        </p:spPr>
        <p:txBody>
          <a:bodyPr wrap="square">
            <a:spAutoFit/>
          </a:bodyPr>
          <a:lstStyle/>
          <a:p>
            <a:r>
              <a:rPr lang="en-US" sz="1600" i="1" dirty="0" smtClean="0">
                <a:latin typeface="Montserrat" panose="00000500000000000000" pitchFamily="50" charset="0"/>
              </a:rPr>
              <a:t>Technology Pathway from 1G to 4G</a:t>
            </a:r>
            <a:endParaRPr lang="en-US" sz="1600" i="1" dirty="0">
              <a:latin typeface="Montserrat" panose="00000500000000000000" pitchFamily="50" charset="0"/>
            </a:endParaRPr>
          </a:p>
        </p:txBody>
      </p:sp>
      <p:sp>
        <p:nvSpPr>
          <p:cNvPr id="2" name="TextBox 1"/>
          <p:cNvSpPr txBox="1"/>
          <p:nvPr/>
        </p:nvSpPr>
        <p:spPr>
          <a:xfrm>
            <a:off x="244863" y="1033366"/>
            <a:ext cx="11660998" cy="3331681"/>
          </a:xfrm>
          <a:prstGeom prst="rect">
            <a:avLst/>
          </a:prstGeom>
          <a:noFill/>
        </p:spPr>
        <p:txBody>
          <a:bodyPr wrap="square" rtlCol="0">
            <a:spAutoFit/>
          </a:bodyPr>
          <a:lstStyle/>
          <a:p>
            <a:r>
              <a:rPr lang="en-US" altLang="en-US" sz="2000" b="1" dirty="0" smtClean="0">
                <a:latin typeface="Montserrat" panose="00000500000000000000" pitchFamily="50" charset="0"/>
              </a:rPr>
              <a:t>Radio Access Technique (RAT)</a:t>
            </a:r>
            <a:r>
              <a:rPr lang="en-US" altLang="en-US" b="1" dirty="0" smtClean="0">
                <a:latin typeface="Montserrat" panose="00000500000000000000" pitchFamily="50" charset="0"/>
              </a:rPr>
              <a:t/>
            </a:r>
            <a:br>
              <a:rPr lang="en-US" altLang="en-US" b="1" dirty="0" smtClean="0">
                <a:latin typeface="Montserrat" panose="00000500000000000000" pitchFamily="50" charset="0"/>
              </a:rPr>
            </a:br>
            <a:r>
              <a:rPr lang="en-US" altLang="en-US" sz="1600" dirty="0" smtClean="0">
                <a:latin typeface="Montserrat" panose="00000500000000000000" pitchFamily="50" charset="0"/>
              </a:rPr>
              <a:t>The Multiple Access Technique allows many subscribers to use the same communication medium.</a:t>
            </a:r>
            <a:r>
              <a:rPr lang="en-US" altLang="en-US" b="1" dirty="0" smtClean="0">
                <a:latin typeface="Montserrat" panose="00000500000000000000" pitchFamily="50" charset="0"/>
              </a:rPr>
              <a:t/>
            </a:r>
            <a:br>
              <a:rPr lang="en-US" altLang="en-US" b="1" dirty="0" smtClean="0">
                <a:latin typeface="Montserrat" panose="00000500000000000000" pitchFamily="50" charset="0"/>
              </a:rPr>
            </a:br>
            <a:r>
              <a:rPr lang="en-US" altLang="en-US" b="1" dirty="0" smtClean="0">
                <a:latin typeface="Montserrat" panose="00000500000000000000" pitchFamily="50" charset="0"/>
              </a:rPr>
              <a:t>   </a:t>
            </a:r>
            <a:br>
              <a:rPr lang="en-US" altLang="en-US" b="1" dirty="0" smtClean="0">
                <a:latin typeface="Montserrat" panose="00000500000000000000" pitchFamily="50" charset="0"/>
              </a:rPr>
            </a:br>
            <a:r>
              <a:rPr lang="en-US" altLang="en-US" sz="2000" b="1" dirty="0" smtClean="0">
                <a:latin typeface="Montserrat" panose="00000500000000000000" pitchFamily="50" charset="0"/>
              </a:rPr>
              <a:t>Types of MAT</a:t>
            </a:r>
          </a:p>
          <a:p>
            <a:r>
              <a:rPr lang="en-US" dirty="0" smtClean="0">
                <a:latin typeface="Montserrat" panose="00000500000000000000" pitchFamily="50" charset="0"/>
              </a:rPr>
              <a:t>FDMA sometimes called channelization, means dividing the whole available spectrum into many single radio channels (transmit/receive carrier pair). The whole frequency spectrum available is divided into many   individual channels (for transmitting and receiving), every channel can support the traffic for one subscriber or some control information. Each frequency channel used for transmission and reception of signals is 0.2MHz away from the next adjacent channel.</a:t>
            </a:r>
          </a:p>
          <a:p>
            <a:endParaRPr lang="en-US" altLang="en-US" b="1" dirty="0" smtClean="0">
              <a:latin typeface="Montserrat" panose="00000500000000000000" pitchFamily="50" charset="0"/>
            </a:endParaRPr>
          </a:p>
          <a:p>
            <a:endParaRPr lang="en-US" altLang="en-US" b="1" dirty="0" smtClean="0">
              <a:latin typeface="Montserrat" panose="00000500000000000000" pitchFamily="50" charset="0"/>
            </a:endParaRPr>
          </a:p>
          <a:p>
            <a:endParaRPr lang="en-US" altLang="en-US" sz="1050" dirty="0" smtClean="0">
              <a:latin typeface="Montserrat" panose="00000500000000000000" pitchFamily="50" charset="0"/>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350" y="4031996"/>
            <a:ext cx="5109645" cy="1896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319346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1" y="76200"/>
            <a:ext cx="9753600" cy="533400"/>
          </a:xfrm>
        </p:spPr>
        <p:txBody>
          <a:bodyPr/>
          <a:lstStyle/>
          <a:p>
            <a:pPr>
              <a:defRPr/>
            </a:pPr>
            <a:r>
              <a:rPr lang="en-US" sz="2800" dirty="0">
                <a:solidFill>
                  <a:schemeClr val="tx2">
                    <a:lumMod val="50000"/>
                    <a:lumOff val="50000"/>
                  </a:schemeClr>
                </a:solidFill>
              </a:rPr>
              <a:t>Sample Site implementation quality checks</a:t>
            </a:r>
          </a:p>
        </p:txBody>
      </p:sp>
      <p:sp>
        <p:nvSpPr>
          <p:cNvPr id="3" name="Content Placeholder 2"/>
          <p:cNvSpPr>
            <a:spLocks noGrp="1"/>
          </p:cNvSpPr>
          <p:nvPr>
            <p:ph idx="1"/>
          </p:nvPr>
        </p:nvSpPr>
        <p:spPr>
          <a:xfrm>
            <a:off x="381001" y="609600"/>
            <a:ext cx="11123612" cy="6019800"/>
          </a:xfrm>
        </p:spPr>
        <p:txBody>
          <a:bodyPr/>
          <a:lstStyle/>
          <a:p>
            <a:pPr marL="44450" indent="0">
              <a:buNone/>
              <a:defRPr/>
            </a:pPr>
            <a:r>
              <a:rPr lang="en-US" sz="1800" dirty="0">
                <a:solidFill>
                  <a:schemeClr val="tx2"/>
                </a:solidFill>
              </a:rPr>
              <a:t>Adequate check must be ensure to enable the installation meets required quality;</a:t>
            </a:r>
          </a:p>
          <a:p>
            <a:pPr>
              <a:defRPr/>
            </a:pPr>
            <a:r>
              <a:rPr lang="en-US" sz="1800" dirty="0">
                <a:solidFill>
                  <a:schemeClr val="tx2"/>
                </a:solidFill>
              </a:rPr>
              <a:t>Check Antenna azimuth, coordinate, tilt, supports.</a:t>
            </a:r>
          </a:p>
          <a:p>
            <a:pPr>
              <a:defRPr/>
            </a:pPr>
            <a:r>
              <a:rPr lang="en-US" sz="1800" dirty="0">
                <a:solidFill>
                  <a:schemeClr val="tx2"/>
                </a:solidFill>
              </a:rPr>
              <a:t>Retrace cable to ensure firm support, good termination</a:t>
            </a:r>
          </a:p>
          <a:p>
            <a:pPr>
              <a:defRPr/>
            </a:pPr>
            <a:r>
              <a:rPr lang="en-US" sz="1800" dirty="0">
                <a:solidFill>
                  <a:schemeClr val="tx2"/>
                </a:solidFill>
              </a:rPr>
              <a:t>Check antenna supports/</a:t>
            </a:r>
            <a:r>
              <a:rPr lang="en-US" sz="1800" dirty="0" err="1">
                <a:solidFill>
                  <a:schemeClr val="tx2"/>
                </a:solidFill>
              </a:rPr>
              <a:t>Boltings</a:t>
            </a:r>
            <a:endParaRPr lang="en-US" sz="1800" dirty="0">
              <a:solidFill>
                <a:schemeClr val="tx2"/>
              </a:solidFill>
            </a:endParaRPr>
          </a:p>
          <a:p>
            <a:pPr>
              <a:defRPr/>
            </a:pPr>
            <a:r>
              <a:rPr lang="en-US" sz="1800" dirty="0">
                <a:solidFill>
                  <a:schemeClr val="tx2"/>
                </a:solidFill>
              </a:rPr>
              <a:t>Check Optical cable termination</a:t>
            </a:r>
          </a:p>
          <a:p>
            <a:pPr>
              <a:defRPr/>
            </a:pPr>
            <a:r>
              <a:rPr lang="en-US" sz="1800" dirty="0">
                <a:solidFill>
                  <a:schemeClr val="tx2"/>
                </a:solidFill>
              </a:rPr>
              <a:t>Check SPD cabling/Terminating Power cable</a:t>
            </a:r>
          </a:p>
          <a:p>
            <a:pPr>
              <a:defRPr/>
            </a:pPr>
            <a:r>
              <a:rPr lang="en-US" sz="1800" dirty="0">
                <a:solidFill>
                  <a:schemeClr val="tx2"/>
                </a:solidFill>
              </a:rPr>
              <a:t>Cabinet installed according to specifications, leveled &amp; grouting done using insulation washer &amp; tube and OK.</a:t>
            </a:r>
          </a:p>
          <a:p>
            <a:pPr>
              <a:defRPr/>
            </a:pPr>
            <a:r>
              <a:rPr lang="en-US" sz="1800" dirty="0">
                <a:solidFill>
                  <a:schemeClr val="tx2"/>
                </a:solidFill>
              </a:rPr>
              <a:t>Top Cover, Door and locks are properly installed &amp; working OK.</a:t>
            </a:r>
          </a:p>
          <a:p>
            <a:pPr>
              <a:defRPr/>
            </a:pPr>
            <a:r>
              <a:rPr lang="en-US" sz="1800" dirty="0">
                <a:solidFill>
                  <a:schemeClr val="tx2"/>
                </a:solidFill>
              </a:rPr>
              <a:t>Cable entry kits and sealing installed correctly, Cabinet gaskets not damaged. Air filter installed correctly (and cleaned according to requirements)</a:t>
            </a:r>
          </a:p>
          <a:p>
            <a:pPr>
              <a:defRPr/>
            </a:pPr>
            <a:r>
              <a:rPr lang="en-US" sz="1800" dirty="0">
                <a:solidFill>
                  <a:schemeClr val="tx2"/>
                </a:solidFill>
              </a:rPr>
              <a:t>Internal Plug-in unit / Modules installed correctly as per configuration requirements. Dummy panels &amp; Doors ground straps installed correctly</a:t>
            </a:r>
          </a:p>
          <a:p>
            <a:pPr>
              <a:defRPr/>
            </a:pPr>
            <a:r>
              <a:rPr lang="en-US" sz="1800" dirty="0">
                <a:solidFill>
                  <a:schemeClr val="tx2"/>
                </a:solidFill>
              </a:rPr>
              <a:t>OD Cabinet grouted by using specified size nuts bolts &amp; washers, usage of SS/Galvanized nuts bolts only. Cabinet is isolated from floor. Check for vertical &amp; horizontal level using sprit level.</a:t>
            </a:r>
          </a:p>
        </p:txBody>
      </p:sp>
      <p:pic>
        <p:nvPicPr>
          <p:cNvPr id="111620"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68237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1" y="152401"/>
            <a:ext cx="11430000" cy="1477963"/>
          </a:xfrm>
          <a:prstGeom prst="rect">
            <a:avLst/>
          </a:prstGeom>
        </p:spPr>
        <p:txBody>
          <a:bodyPr>
            <a:spAutoFit/>
          </a:bodyPr>
          <a:lstStyle/>
          <a:p>
            <a:pPr marL="285750" indent="-285750">
              <a:buFont typeface="Arial" pitchFamily="34" charset="0"/>
              <a:buChar char="•"/>
              <a:defRPr/>
            </a:pPr>
            <a:r>
              <a:rPr lang="en-US" dirty="0" err="1"/>
              <a:t>eNodeB</a:t>
            </a:r>
            <a:r>
              <a:rPr lang="en-US" dirty="0"/>
              <a:t> Cabinet grounded with specified cables and terminated to site main grounding bus bar.</a:t>
            </a:r>
          </a:p>
          <a:p>
            <a:pPr marL="285750" indent="-285750">
              <a:buFont typeface="Arial" pitchFamily="34" charset="0"/>
              <a:buChar char="•"/>
              <a:defRPr/>
            </a:pPr>
            <a:r>
              <a:rPr lang="en-US" dirty="0"/>
              <a:t>Door Fan sensor installed and working OK ,All nuts bolts properly </a:t>
            </a:r>
            <a:r>
              <a:rPr lang="en-US" dirty="0" err="1"/>
              <a:t>tightened,All</a:t>
            </a:r>
            <a:r>
              <a:rPr lang="en-US" dirty="0"/>
              <a:t> SFP and CPRI cables properly </a:t>
            </a:r>
            <a:r>
              <a:rPr lang="en-US" dirty="0" err="1"/>
              <a:t>connected,All</a:t>
            </a:r>
            <a:r>
              <a:rPr lang="en-US" dirty="0"/>
              <a:t> internal cables properly routed</a:t>
            </a:r>
          </a:p>
          <a:p>
            <a:pPr marL="285750" indent="-285750">
              <a:buFont typeface="Arial" pitchFamily="34" charset="0"/>
              <a:buChar char="•"/>
              <a:defRPr/>
            </a:pPr>
            <a:r>
              <a:rPr lang="en-US" dirty="0"/>
              <a:t>All Cables are labeled</a:t>
            </a:r>
          </a:p>
          <a:p>
            <a:pPr>
              <a:defRPr/>
            </a:pPr>
            <a:r>
              <a:rPr lang="en-US" b="1" dirty="0"/>
              <a:t>Refer to Quality Checklist Document for others</a:t>
            </a:r>
            <a:endParaRPr lang="en-US" dirty="0"/>
          </a:p>
        </p:txBody>
      </p:sp>
      <p:pic>
        <p:nvPicPr>
          <p:cNvPr id="112643"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43538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1" y="34925"/>
            <a:ext cx="9753600" cy="609600"/>
          </a:xfrm>
        </p:spPr>
        <p:txBody>
          <a:bodyPr/>
          <a:lstStyle/>
          <a:p>
            <a:pPr>
              <a:defRPr/>
            </a:pPr>
            <a:r>
              <a:rPr lang="en-US" sz="2400" dirty="0">
                <a:solidFill>
                  <a:schemeClr val="tx2">
                    <a:lumMod val="50000"/>
                    <a:lumOff val="50000"/>
                  </a:schemeClr>
                </a:solidFill>
              </a:rPr>
              <a:t>CELL TYPES </a:t>
            </a:r>
          </a:p>
        </p:txBody>
      </p:sp>
      <p:sp>
        <p:nvSpPr>
          <p:cNvPr id="113667" name="Content Placeholder 2"/>
          <p:cNvSpPr>
            <a:spLocks noGrp="1"/>
          </p:cNvSpPr>
          <p:nvPr>
            <p:ph idx="1"/>
          </p:nvPr>
        </p:nvSpPr>
        <p:spPr>
          <a:xfrm>
            <a:off x="152401" y="762000"/>
            <a:ext cx="11811000" cy="5105400"/>
          </a:xfrm>
        </p:spPr>
        <p:txBody>
          <a:bodyPr/>
          <a:lstStyle/>
          <a:p>
            <a:r>
              <a:rPr lang="en-US" altLang="en-US" sz="1800" b="1">
                <a:solidFill>
                  <a:schemeClr val="tx2"/>
                </a:solidFill>
              </a:rPr>
              <a:t>Omni directional cell </a:t>
            </a:r>
            <a:r>
              <a:rPr lang="en-US" altLang="en-US" sz="1800">
                <a:solidFill>
                  <a:schemeClr val="tx2"/>
                </a:solidFill>
              </a:rPr>
              <a:t>– is a cell that contains an omnidirectional antenna installed and broadcasts the same frequency signals in all directions </a:t>
            </a:r>
            <a:r>
              <a:rPr lang="en-US" altLang="en-US" sz="1800" b="1">
                <a:solidFill>
                  <a:schemeClr val="tx2"/>
                </a:solidFill>
              </a:rPr>
              <a:t>Directional /120 Degree cell </a:t>
            </a:r>
            <a:r>
              <a:rPr lang="en-US" altLang="en-US" sz="1800">
                <a:solidFill>
                  <a:schemeClr val="tx2"/>
                </a:solidFill>
              </a:rPr>
              <a:t>– is a cell that has sectoral antennas installed and broadcasts different frequencies. It transmits in only one direction.</a:t>
            </a:r>
          </a:p>
          <a:p>
            <a:endParaRPr lang="en-US" altLang="en-US" smtClean="0"/>
          </a:p>
          <a:p>
            <a:endParaRPr lang="en-US" altLang="en-US" smtClean="0"/>
          </a:p>
          <a:p>
            <a:endParaRPr lang="en-US" altLang="en-US" smtClean="0"/>
          </a:p>
          <a:p>
            <a:endParaRPr lang="en-US" altLang="en-US" smtClean="0"/>
          </a:p>
          <a:p>
            <a:r>
              <a:rPr lang="en-US" altLang="en-US" sz="1800" b="1">
                <a:solidFill>
                  <a:schemeClr val="tx2"/>
                </a:solidFill>
              </a:rPr>
              <a:t>FREQUENCY REUSE:</a:t>
            </a:r>
            <a:r>
              <a:rPr lang="en-US" altLang="en-US" sz="1800">
                <a:solidFill>
                  <a:schemeClr val="tx2"/>
                </a:solidFill>
              </a:rPr>
              <a:t> Frequency reuse consists in using the same frequency channel on areas that are separated enough to avoid  interference.</a:t>
            </a:r>
          </a:p>
          <a:p>
            <a:pPr>
              <a:buFont typeface="Wingdings" panose="05000000000000000000" pitchFamily="2" charset="2"/>
              <a:buChar char="q"/>
            </a:pPr>
            <a:r>
              <a:rPr lang="en-US" altLang="en-US" sz="1800">
                <a:solidFill>
                  <a:schemeClr val="tx2"/>
                </a:solidFill>
              </a:rPr>
              <a:t>It is the use of the same frequency pattern in more than one location.</a:t>
            </a:r>
          </a:p>
          <a:p>
            <a:pPr>
              <a:buFont typeface="Wingdings" panose="05000000000000000000" pitchFamily="2" charset="2"/>
              <a:buChar char="q"/>
            </a:pPr>
            <a:r>
              <a:rPr lang="en-US" altLang="en-US" sz="1800">
                <a:solidFill>
                  <a:schemeClr val="tx2"/>
                </a:solidFill>
              </a:rPr>
              <a:t>The reason is because the frequency resource of mobile system is very limited</a:t>
            </a:r>
            <a:endParaRPr lang="en-US" altLang="en-US" smtClean="0"/>
          </a:p>
        </p:txBody>
      </p:sp>
      <p:pic>
        <p:nvPicPr>
          <p:cNvPr id="1136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1" y="1600200"/>
            <a:ext cx="52578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669"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26130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1" y="228600"/>
            <a:ext cx="10820400" cy="6186488"/>
          </a:xfrm>
          <a:prstGeom prst="rect">
            <a:avLst/>
          </a:prstGeom>
        </p:spPr>
        <p:txBody>
          <a:bodyPr>
            <a:spAutoFit/>
          </a:bodyPr>
          <a:lstStyle/>
          <a:p>
            <a:pPr>
              <a:defRPr/>
            </a:pPr>
            <a:r>
              <a:rPr lang="en-US" b="1" dirty="0">
                <a:solidFill>
                  <a:schemeClr val="tx2"/>
                </a:solidFill>
              </a:rPr>
              <a:t>Interference</a:t>
            </a:r>
            <a:r>
              <a:rPr lang="en-US" dirty="0">
                <a:solidFill>
                  <a:schemeClr val="tx2"/>
                </a:solidFill>
              </a:rPr>
              <a:t>: distortion of signal resulting in poor signal quality.</a:t>
            </a:r>
          </a:p>
          <a:p>
            <a:pPr>
              <a:defRPr/>
            </a:pPr>
            <a:r>
              <a:rPr lang="en-US" b="1" dirty="0">
                <a:solidFill>
                  <a:schemeClr val="tx2"/>
                </a:solidFill>
              </a:rPr>
              <a:t>Types of interference</a:t>
            </a:r>
            <a:r>
              <a:rPr lang="en-US" dirty="0">
                <a:solidFill>
                  <a:schemeClr val="tx2"/>
                </a:solidFill>
              </a:rPr>
              <a:t>: </a:t>
            </a:r>
          </a:p>
          <a:p>
            <a:pPr marL="285750" indent="-285750">
              <a:buFont typeface="Wingdings" pitchFamily="2" charset="2"/>
              <a:buChar char="v"/>
              <a:defRPr/>
            </a:pPr>
            <a:r>
              <a:rPr lang="en-US" dirty="0">
                <a:solidFill>
                  <a:schemeClr val="tx2"/>
                </a:solidFill>
              </a:rPr>
              <a:t>Co-channel Interference</a:t>
            </a:r>
          </a:p>
          <a:p>
            <a:pPr marL="285750" indent="-285750">
              <a:buFont typeface="Wingdings" pitchFamily="2" charset="2"/>
              <a:buChar char="v"/>
              <a:defRPr/>
            </a:pPr>
            <a:r>
              <a:rPr lang="en-US" dirty="0">
                <a:solidFill>
                  <a:schemeClr val="tx2"/>
                </a:solidFill>
              </a:rPr>
              <a:t>Adjacent channel interference</a:t>
            </a:r>
          </a:p>
          <a:p>
            <a:pPr>
              <a:defRPr/>
            </a:pPr>
            <a:r>
              <a:rPr lang="en-US" dirty="0">
                <a:solidFill>
                  <a:schemeClr val="tx2"/>
                </a:solidFill>
              </a:rPr>
              <a:t>  </a:t>
            </a:r>
          </a:p>
          <a:p>
            <a:pPr>
              <a:defRPr/>
            </a:pPr>
            <a:r>
              <a:rPr lang="en-US" b="1" dirty="0">
                <a:solidFill>
                  <a:schemeClr val="tx2"/>
                </a:solidFill>
              </a:rPr>
              <a:t>FREQUENCY REUSE PATTERNS</a:t>
            </a:r>
          </a:p>
          <a:p>
            <a:pPr>
              <a:defRPr/>
            </a:pPr>
            <a:r>
              <a:rPr lang="en-US" dirty="0">
                <a:solidFill>
                  <a:schemeClr val="tx2"/>
                </a:solidFill>
              </a:rPr>
              <a:t>1(site) x3(sector) = 1/3 </a:t>
            </a:r>
          </a:p>
          <a:p>
            <a:pPr>
              <a:defRPr/>
            </a:pPr>
            <a:r>
              <a:rPr lang="en-US" dirty="0">
                <a:solidFill>
                  <a:schemeClr val="tx2"/>
                </a:solidFill>
              </a:rPr>
              <a:t>2(site) x3(sector) = 2/6</a:t>
            </a:r>
          </a:p>
          <a:p>
            <a:pPr>
              <a:defRPr/>
            </a:pPr>
            <a:r>
              <a:rPr lang="en-US" dirty="0">
                <a:solidFill>
                  <a:schemeClr val="tx2"/>
                </a:solidFill>
              </a:rPr>
              <a:t>3(site) x3(sector) = 3/9</a:t>
            </a:r>
          </a:p>
          <a:p>
            <a:pPr>
              <a:defRPr/>
            </a:pPr>
            <a:r>
              <a:rPr lang="en-US" dirty="0">
                <a:solidFill>
                  <a:schemeClr val="tx2"/>
                </a:solidFill>
              </a:rPr>
              <a:t>4(site) x3(sector) = 4/12</a:t>
            </a:r>
          </a:p>
          <a:p>
            <a:pPr>
              <a:defRPr/>
            </a:pPr>
            <a:r>
              <a:rPr lang="en-US" dirty="0">
                <a:solidFill>
                  <a:schemeClr val="tx2"/>
                </a:solidFill>
              </a:rPr>
              <a:t>7(site) x1(sector) = 7/7</a:t>
            </a:r>
          </a:p>
          <a:p>
            <a:pPr>
              <a:defRPr/>
            </a:pPr>
            <a:r>
              <a:rPr lang="en-US" dirty="0">
                <a:solidFill>
                  <a:schemeClr val="tx2"/>
                </a:solidFill>
              </a:rPr>
              <a:t>7(site) x3(sector) = 7/21</a:t>
            </a:r>
          </a:p>
          <a:p>
            <a:pPr>
              <a:defRPr/>
            </a:pPr>
            <a:r>
              <a:rPr lang="en-US" dirty="0">
                <a:solidFill>
                  <a:schemeClr val="tx2"/>
                </a:solidFill>
              </a:rPr>
              <a:t>4/12 Reuse Pattern is the Commonly Used Pattern In GSM </a:t>
            </a:r>
          </a:p>
          <a:p>
            <a:pPr>
              <a:defRPr/>
            </a:pPr>
            <a:endParaRPr lang="en-US" b="1" dirty="0">
              <a:solidFill>
                <a:schemeClr val="tx2"/>
              </a:solidFill>
            </a:endParaRPr>
          </a:p>
          <a:p>
            <a:pPr>
              <a:defRPr/>
            </a:pPr>
            <a:r>
              <a:rPr lang="en-US" b="1" dirty="0">
                <a:solidFill>
                  <a:schemeClr val="tx2"/>
                </a:solidFill>
              </a:rPr>
              <a:t>Cluster </a:t>
            </a:r>
            <a:r>
              <a:rPr lang="en-US" dirty="0">
                <a:solidFill>
                  <a:schemeClr val="tx2"/>
                </a:solidFill>
              </a:rPr>
              <a:t>– region in which all the frequencies available to a network are totally utilized.</a:t>
            </a:r>
          </a:p>
          <a:p>
            <a:pPr>
              <a:defRPr/>
            </a:pPr>
            <a:endParaRPr lang="en-US" dirty="0">
              <a:solidFill>
                <a:schemeClr val="tx2"/>
              </a:solidFill>
            </a:endParaRPr>
          </a:p>
          <a:p>
            <a:pPr>
              <a:defRPr/>
            </a:pPr>
            <a:endParaRPr lang="en-US" dirty="0">
              <a:solidFill>
                <a:schemeClr val="tx2"/>
              </a:solidFill>
            </a:endParaRPr>
          </a:p>
          <a:p>
            <a:pPr>
              <a:defRPr/>
            </a:pPr>
            <a:endParaRPr lang="en-US" dirty="0"/>
          </a:p>
          <a:p>
            <a:pPr>
              <a:defRPr/>
            </a:pPr>
            <a:endParaRPr lang="en-US" dirty="0"/>
          </a:p>
          <a:p>
            <a:pPr>
              <a:defRPr/>
            </a:pPr>
            <a:endParaRPr lang="en-US" dirty="0"/>
          </a:p>
          <a:p>
            <a:pPr>
              <a:defRPr/>
            </a:pPr>
            <a:endParaRPr lang="en-US" dirty="0"/>
          </a:p>
          <a:p>
            <a:pPr>
              <a:defRPr/>
            </a:pPr>
            <a:r>
              <a:rPr lang="en-US" dirty="0"/>
              <a:t> </a:t>
            </a:r>
          </a:p>
        </p:txBody>
      </p:sp>
      <p:pic>
        <p:nvPicPr>
          <p:cNvPr id="1146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4648200"/>
            <a:ext cx="54102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4692"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50405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1"/>
          <p:cNvSpPr>
            <a:spLocks noChangeArrowheads="1"/>
          </p:cNvSpPr>
          <p:nvPr/>
        </p:nvSpPr>
        <p:spPr bwMode="auto">
          <a:xfrm>
            <a:off x="152401" y="38100"/>
            <a:ext cx="115062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b="1"/>
              <a:t>Distance of reuse between cells</a:t>
            </a:r>
          </a:p>
          <a:p>
            <a:r>
              <a:rPr lang="en-US" altLang="en-US"/>
              <a:t>Lower required C/I means shorter distance and higher capacity C/I &gt;= 9dB Reuse separation distance ranges from 4 to 6 times the cell radius</a:t>
            </a:r>
          </a:p>
          <a:p>
            <a:endParaRPr lang="en-US" altLang="en-US"/>
          </a:p>
          <a:p>
            <a:endParaRPr lang="en-US" altLang="en-US"/>
          </a:p>
          <a:p>
            <a:endParaRPr lang="en-US" altLang="en-US"/>
          </a:p>
          <a:p>
            <a:endParaRPr lang="en-US" altLang="en-US"/>
          </a:p>
          <a:p>
            <a:endParaRPr lang="en-US" altLang="en-US"/>
          </a:p>
          <a:p>
            <a:r>
              <a:rPr lang="en-US" altLang="en-US"/>
              <a:t>R= Cell Radius D= Frequency reuse distance </a:t>
            </a:r>
          </a:p>
          <a:p>
            <a:endParaRPr lang="en-US" altLang="en-US"/>
          </a:p>
          <a:p>
            <a:r>
              <a:rPr lang="en-US" altLang="en-US"/>
              <a:t> </a:t>
            </a:r>
          </a:p>
          <a:p>
            <a:endParaRPr lang="en-US" altLang="en-US" b="1"/>
          </a:p>
          <a:p>
            <a:r>
              <a:rPr lang="en-US" altLang="en-US" b="1"/>
              <a:t>3/12 Reuse pattern</a:t>
            </a:r>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p:txBody>
      </p:sp>
      <p:pic>
        <p:nvPicPr>
          <p:cNvPr id="1157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962026"/>
            <a:ext cx="28956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716" name="image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276" y="3810000"/>
            <a:ext cx="5486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71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0101" y="3581401"/>
            <a:ext cx="5619750" cy="230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718" name="Picture 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50640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1" y="76201"/>
            <a:ext cx="9753600" cy="563563"/>
          </a:xfrm>
        </p:spPr>
        <p:txBody>
          <a:bodyPr/>
          <a:lstStyle/>
          <a:p>
            <a:pPr>
              <a:defRPr/>
            </a:pPr>
            <a:r>
              <a:rPr lang="en-US" sz="2400" b="1" dirty="0">
                <a:solidFill>
                  <a:schemeClr val="tx2">
                    <a:lumMod val="50000"/>
                    <a:lumOff val="50000"/>
                  </a:schemeClr>
                </a:solidFill>
              </a:rPr>
              <a:t>WCDMA Fundamentals </a:t>
            </a:r>
            <a:endParaRPr lang="en-US" sz="2400" dirty="0">
              <a:solidFill>
                <a:schemeClr val="tx2">
                  <a:lumMod val="50000"/>
                  <a:lumOff val="50000"/>
                </a:schemeClr>
              </a:solidFill>
            </a:endParaRPr>
          </a:p>
        </p:txBody>
      </p:sp>
      <p:sp>
        <p:nvSpPr>
          <p:cNvPr id="3" name="Content Placeholder 2"/>
          <p:cNvSpPr>
            <a:spLocks noGrp="1"/>
          </p:cNvSpPr>
          <p:nvPr>
            <p:ph idx="1"/>
          </p:nvPr>
        </p:nvSpPr>
        <p:spPr>
          <a:xfrm>
            <a:off x="76201" y="685800"/>
            <a:ext cx="10896600" cy="5486400"/>
          </a:xfrm>
        </p:spPr>
        <p:txBody>
          <a:bodyPr/>
          <a:lstStyle/>
          <a:p>
            <a:pPr marL="44450" indent="0">
              <a:buNone/>
              <a:defRPr/>
            </a:pPr>
            <a:r>
              <a:rPr lang="en-US" sz="1800" dirty="0">
                <a:solidFill>
                  <a:schemeClr val="tx2"/>
                </a:solidFill>
              </a:rPr>
              <a:t>Technology Overview</a:t>
            </a:r>
          </a:p>
          <a:p>
            <a:pPr marL="44450" indent="0">
              <a:buNone/>
              <a:defRPr/>
            </a:pPr>
            <a:r>
              <a:rPr lang="en-US" sz="1800" dirty="0">
                <a:solidFill>
                  <a:schemeClr val="tx2"/>
                </a:solidFill>
              </a:rPr>
              <a:t>Universal mobile telecommunication system (UMTS) networks based on wideband code division multiple access (WCDMA) have been deployed worldwide as 3rd generation mobile communications systems. UMTS provides a clear evolutionary path to high-speed packet access (HSPA). HSPA refers to the combination of high-speed downlink packet access (HSDPA) and high-speed uplink packet access (HSUPA). HSDPA allows data rates up to 14.4 Mbit/s in the downlink. HSUPA makes uplink data rates of 5.76 Mbit/s possible. HSPA also boosts capacity in UMTS networks and provides significant latency reductions.</a:t>
            </a:r>
            <a:r>
              <a:rPr lang="en-US" sz="1800" dirty="0"/>
              <a:t> </a:t>
            </a:r>
          </a:p>
          <a:p>
            <a:pPr marL="44450" indent="0">
              <a:buNone/>
              <a:defRPr/>
            </a:pPr>
            <a:r>
              <a:rPr lang="en-US" sz="1800" dirty="0">
                <a:solidFill>
                  <a:schemeClr val="tx2"/>
                </a:solidFill>
              </a:rPr>
              <a:t>In order to exploit the full potential of WCDMA 5 MHz operation, the performance of HSPA- based radio networks has been further enhanced in terms of spectrum efficiency, peak data rate and latency.  HSPA+ as specified in 3GPP Release 7 includes downlink MIMO operation, higher- order modulation (downlink 64QAM, uplink 16QAM) and protocol improvements that specifically allow a high number of  “always on” users to be supported in the network. Peak data rates reach 28 Mbit/s in the downlink and  11.5 Mbit/s in the uplink with round-trip times below 50 </a:t>
            </a:r>
            <a:r>
              <a:rPr lang="en-US" sz="1800" dirty="0" err="1">
                <a:solidFill>
                  <a:schemeClr val="tx2"/>
                </a:solidFill>
              </a:rPr>
              <a:t>ms.</a:t>
            </a:r>
            <a:endParaRPr lang="en-US" sz="1800" dirty="0">
              <a:solidFill>
                <a:schemeClr val="tx2"/>
              </a:solidFill>
            </a:endParaRPr>
          </a:p>
          <a:p>
            <a:pPr marL="44450" indent="0">
              <a:buNone/>
              <a:defRPr/>
            </a:pPr>
            <a:r>
              <a:rPr lang="en-US" sz="1800" dirty="0"/>
              <a:t> </a:t>
            </a:r>
            <a:r>
              <a:rPr lang="en-US" sz="1800" dirty="0">
                <a:solidFill>
                  <a:schemeClr val="tx2"/>
                </a:solidFill>
              </a:rPr>
              <a:t>3GPP Release 8 specifies further improvements for HSPA+ such as downlink dual carrier operation and the combination of MIMO and 64QAM modulation. Both features enable a maximum data rate of 42.2 Mbit/s in the downlink. </a:t>
            </a:r>
          </a:p>
          <a:p>
            <a:pPr marL="44450" indent="0">
              <a:buNone/>
              <a:defRPr/>
            </a:pPr>
            <a:endParaRPr lang="en-US" sz="1800" dirty="0">
              <a:solidFill>
                <a:schemeClr val="tx2"/>
              </a:solidFill>
            </a:endParaRPr>
          </a:p>
          <a:p>
            <a:pPr>
              <a:defRPr/>
            </a:pPr>
            <a:endParaRPr lang="en-US" dirty="0"/>
          </a:p>
        </p:txBody>
      </p:sp>
      <p:pic>
        <p:nvPicPr>
          <p:cNvPr id="116740"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50317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1"/>
          <p:cNvSpPr>
            <a:spLocks noChangeArrowheads="1"/>
          </p:cNvSpPr>
          <p:nvPr/>
        </p:nvSpPr>
        <p:spPr bwMode="auto">
          <a:xfrm>
            <a:off x="152401" y="152400"/>
            <a:ext cx="115062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a:t>Furthermore, circuit-switched voice over HSPA provides optimized support of voice services in an HSPA packet-switched radio access network. In addition, latency is further improved by allocating common E-DCH resources in the CELL_FACH state and applying Layer 2 enhancements in the uplink.</a:t>
            </a:r>
          </a:p>
          <a:p>
            <a:r>
              <a:rPr lang="en-US" altLang="en-US"/>
              <a:t> </a:t>
            </a:r>
          </a:p>
          <a:p>
            <a:r>
              <a:rPr lang="en-US" altLang="en-US"/>
              <a:t>3GPP Release 9 continues to improve primarily data rate capabilities. The dual cell HSUPA feature supports two carrier frequencies in the uplink direction leading to uplink data rates of 23 Mbit/s. </a:t>
            </a:r>
          </a:p>
          <a:p>
            <a:r>
              <a:rPr lang="en-US" altLang="en-US"/>
              <a:t>Additionally, in downlink direction dual carrier operation can be combined with the MIMO feature </a:t>
            </a:r>
          </a:p>
          <a:p>
            <a:r>
              <a:rPr lang="en-US" altLang="en-US"/>
              <a:t>reaching data rates up to 84.4 Mbit/s. Spectrum flexibility has also been increased because the dual band dual cell HSDPA feature makes it possible to allocate resources on two carrier frequencies in different frequency bands. The latest 3GPP Release 10 specification includes four carrier HSDPA, which enables to pool four carrier frequencies for a single end user device and thus span 20 MHz bandwidth.</a:t>
            </a:r>
          </a:p>
          <a:p>
            <a:endParaRPr lang="en-US" altLang="en-US"/>
          </a:p>
          <a:p>
            <a:r>
              <a:rPr lang="en-US" altLang="en-US"/>
              <a:t>UMTS WCDMA/HSPA/HSPA+ is being specified in the 3rd Generation Partnership Project (3GPP). </a:t>
            </a:r>
          </a:p>
          <a:p>
            <a:r>
              <a:rPr lang="en-US" altLang="en-US"/>
              <a:t>3GPP Release 99 contains the first WCDMA specifications. HSDPA and HSUPA were introduced in 3GPP Release 5 and 3GPP Release 6, respectively. HSPA+ forms part of 3GPP Releases 7, 8, 9 and 10.</a:t>
            </a:r>
          </a:p>
          <a:p>
            <a:endParaRPr lang="en-US" altLang="en-US"/>
          </a:p>
          <a:p>
            <a:endParaRPr lang="en-US" altLang="en-US"/>
          </a:p>
        </p:txBody>
      </p:sp>
      <p:pic>
        <p:nvPicPr>
          <p:cNvPr id="117763"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80502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1" y="152401"/>
            <a:ext cx="9753600" cy="487363"/>
          </a:xfrm>
        </p:spPr>
        <p:txBody>
          <a:bodyPr/>
          <a:lstStyle/>
          <a:p>
            <a:pPr>
              <a:defRPr/>
            </a:pPr>
            <a:r>
              <a:rPr lang="en-US" sz="2400" dirty="0">
                <a:solidFill>
                  <a:schemeClr val="tx2">
                    <a:lumMod val="50000"/>
                    <a:lumOff val="50000"/>
                  </a:schemeClr>
                </a:solidFill>
              </a:rPr>
              <a:t>WCDMA Planning principle</a:t>
            </a:r>
          </a:p>
        </p:txBody>
      </p:sp>
      <p:sp>
        <p:nvSpPr>
          <p:cNvPr id="118787" name="Content Placeholder 2"/>
          <p:cNvSpPr>
            <a:spLocks noGrp="1"/>
          </p:cNvSpPr>
          <p:nvPr>
            <p:ph idx="1"/>
          </p:nvPr>
        </p:nvSpPr>
        <p:spPr>
          <a:xfrm>
            <a:off x="228601" y="685800"/>
            <a:ext cx="11201400" cy="5791200"/>
          </a:xfrm>
        </p:spPr>
        <p:txBody>
          <a:bodyPr/>
          <a:lstStyle/>
          <a:p>
            <a:r>
              <a:rPr lang="en-US" altLang="en-US" sz="1800">
                <a:solidFill>
                  <a:schemeClr val="tx2"/>
                </a:solidFill>
              </a:rPr>
              <a:t>3G networks are commercially available all over the world</a:t>
            </a:r>
          </a:p>
          <a:p>
            <a:r>
              <a:rPr lang="en-US" altLang="en-US" sz="1800">
                <a:solidFill>
                  <a:schemeClr val="tx2"/>
                </a:solidFill>
              </a:rPr>
              <a:t>Network designs are based on propagations models and simulations (coverage verification)</a:t>
            </a:r>
          </a:p>
          <a:p>
            <a:r>
              <a:rPr lang="en-US" altLang="en-US" sz="1800">
                <a:solidFill>
                  <a:schemeClr val="tx2"/>
                </a:solidFill>
              </a:rPr>
              <a:t>3G technology (WCDMA) is different from 2G</a:t>
            </a:r>
          </a:p>
          <a:p>
            <a:r>
              <a:rPr lang="en-US" altLang="en-US" sz="1800">
                <a:solidFill>
                  <a:schemeClr val="tx2"/>
                </a:solidFill>
              </a:rPr>
              <a:t>Tools and methods for 3G Networks though little similarities in the architecture but the components of Node B and priciples are different from 2G.</a:t>
            </a:r>
          </a:p>
          <a:p>
            <a:r>
              <a:rPr lang="en-US" altLang="en-US" sz="1800">
                <a:solidFill>
                  <a:schemeClr val="tx2"/>
                </a:solidFill>
              </a:rPr>
              <a:t>In General,</a:t>
            </a:r>
          </a:p>
          <a:p>
            <a:pPr>
              <a:buFont typeface="Wingdings" panose="05000000000000000000" pitchFamily="2" charset="2"/>
              <a:buChar char="Ø"/>
            </a:pPr>
            <a:r>
              <a:rPr lang="en-US" altLang="en-US" sz="1800">
                <a:solidFill>
                  <a:schemeClr val="tx2"/>
                </a:solidFill>
              </a:rPr>
              <a:t>The Technology is more complicated (Overlapping cells, soft hand over, power control, cell breathing etc)</a:t>
            </a:r>
          </a:p>
          <a:p>
            <a:pPr>
              <a:buFont typeface="Wingdings" panose="05000000000000000000" pitchFamily="2" charset="2"/>
              <a:buChar char="Ø"/>
            </a:pPr>
            <a:r>
              <a:rPr lang="en-US" altLang="en-US" sz="1800">
                <a:solidFill>
                  <a:schemeClr val="tx2"/>
                </a:solidFill>
              </a:rPr>
              <a:t>High performance requirements on products (UE &amp; Network nodes)</a:t>
            </a:r>
          </a:p>
          <a:p>
            <a:pPr>
              <a:buFont typeface="Wingdings" panose="05000000000000000000" pitchFamily="2" charset="2"/>
              <a:buChar char="Ø"/>
            </a:pPr>
            <a:r>
              <a:rPr lang="en-US" altLang="en-US" sz="1800">
                <a:solidFill>
                  <a:schemeClr val="tx2"/>
                </a:solidFill>
              </a:rPr>
              <a:t>In Particular for Tuning &amp; Optimzation</a:t>
            </a:r>
          </a:p>
          <a:p>
            <a:pPr>
              <a:buFont typeface="Wingdings" panose="05000000000000000000" pitchFamily="2" charset="2"/>
              <a:buChar char="Ø"/>
            </a:pPr>
            <a:r>
              <a:rPr lang="en-US" altLang="en-US" sz="1800">
                <a:solidFill>
                  <a:schemeClr val="tx2"/>
                </a:solidFill>
              </a:rPr>
              <a:t>Process &amp; tools are under development</a:t>
            </a:r>
          </a:p>
          <a:p>
            <a:pPr>
              <a:buFont typeface="Wingdings" panose="05000000000000000000" pitchFamily="2" charset="2"/>
              <a:buChar char="Ø"/>
            </a:pPr>
            <a:r>
              <a:rPr lang="en-US" altLang="en-US" sz="1800">
                <a:solidFill>
                  <a:schemeClr val="tx2"/>
                </a:solidFill>
              </a:rPr>
              <a:t>Co-located GSM/3G sites</a:t>
            </a:r>
          </a:p>
          <a:p>
            <a:pPr>
              <a:buFont typeface="Wingdings" panose="05000000000000000000" pitchFamily="2" charset="2"/>
              <a:buChar char="Ø"/>
            </a:pPr>
            <a:r>
              <a:rPr lang="en-US" altLang="en-US" sz="1800">
                <a:solidFill>
                  <a:schemeClr val="tx2"/>
                </a:solidFill>
              </a:rPr>
              <a:t>Shared Antenna System</a:t>
            </a:r>
          </a:p>
          <a:p>
            <a:endParaRPr lang="en-US" altLang="en-US" smtClean="0"/>
          </a:p>
        </p:txBody>
      </p:sp>
      <p:pic>
        <p:nvPicPr>
          <p:cNvPr id="118788"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68428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4313" y="457200"/>
            <a:ext cx="11277600" cy="2308324"/>
          </a:xfrm>
          <a:prstGeom prst="rect">
            <a:avLst/>
          </a:prstGeom>
        </p:spPr>
        <p:txBody>
          <a:bodyPr>
            <a:spAutoFit/>
          </a:bodyPr>
          <a:lstStyle/>
          <a:p>
            <a:pPr>
              <a:defRPr/>
            </a:pPr>
            <a:r>
              <a:rPr lang="en-US" dirty="0"/>
              <a:t>Inter-working with GSM</a:t>
            </a:r>
            <a:endParaRPr lang="en-US" sz="1400" dirty="0"/>
          </a:p>
          <a:p>
            <a:pPr marL="285750" indent="-285750">
              <a:buFont typeface="Arial" pitchFamily="34" charset="0"/>
              <a:buChar char="•"/>
              <a:defRPr/>
            </a:pPr>
            <a:r>
              <a:rPr lang="en-US" dirty="0"/>
              <a:t>WCDMA is a wideband direct-sequence code division multiple access system.</a:t>
            </a:r>
            <a:endParaRPr lang="en-US" sz="1400" dirty="0"/>
          </a:p>
          <a:p>
            <a:pPr marL="285750" indent="-285750">
              <a:buFont typeface="Arial" pitchFamily="34" charset="0"/>
              <a:buChar char="•"/>
              <a:defRPr/>
            </a:pPr>
            <a:r>
              <a:rPr lang="en-US" dirty="0"/>
              <a:t>User information is spread over a wide bandwidth by multiplying it with quasi-random bits known as CDMA spreading codes.</a:t>
            </a:r>
            <a:endParaRPr lang="en-US" sz="1400" dirty="0"/>
          </a:p>
          <a:p>
            <a:pPr marL="285750" indent="-285750">
              <a:buFont typeface="Arial" pitchFamily="34" charset="0"/>
              <a:buChar char="•"/>
              <a:defRPr/>
            </a:pPr>
            <a:r>
              <a:rPr lang="en-US" dirty="0"/>
              <a:t>Has a chip rate of 3.84Mcps which enables it to support high data rate and increased multipath diversity.</a:t>
            </a:r>
            <a:endParaRPr lang="en-US" sz="1400" dirty="0"/>
          </a:p>
          <a:p>
            <a:pPr marL="285750" indent="-285750">
              <a:buFont typeface="Arial" pitchFamily="34" charset="0"/>
              <a:buChar char="•"/>
              <a:defRPr/>
            </a:pPr>
            <a:r>
              <a:rPr lang="en-US" dirty="0"/>
              <a:t>Support highly variable user data rates which could be understood in the context of “Bandwidth on Demand” </a:t>
            </a:r>
            <a:r>
              <a:rPr lang="en-US" dirty="0" err="1"/>
              <a:t>BoD</a:t>
            </a:r>
            <a:r>
              <a:rPr lang="en-US" dirty="0"/>
              <a:t>.</a:t>
            </a:r>
            <a:endParaRPr lang="en-US" sz="1400" dirty="0"/>
          </a:p>
          <a:p>
            <a:pPr marL="285750" indent="-285750">
              <a:buFont typeface="Arial" pitchFamily="34" charset="0"/>
              <a:buChar char="•"/>
              <a:defRPr/>
            </a:pPr>
            <a:r>
              <a:rPr lang="en-US" dirty="0"/>
              <a:t>Supports soft handoff and Hard handover.</a:t>
            </a:r>
            <a:endParaRPr lang="en-US" sz="1400" dirty="0"/>
          </a:p>
          <a:p>
            <a:pPr marL="285750" indent="-285750">
              <a:buFont typeface="Arial" pitchFamily="34" charset="0"/>
              <a:buChar char="•"/>
              <a:defRPr/>
            </a:pPr>
            <a:r>
              <a:rPr lang="en-US" dirty="0"/>
              <a:t>Has unique fast power control at the 15OOHz. </a:t>
            </a:r>
            <a:endParaRPr lang="en-US" sz="1400" dirty="0"/>
          </a:p>
        </p:txBody>
      </p:sp>
      <p:pic>
        <p:nvPicPr>
          <p:cNvPr id="119811"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14678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1" y="152400"/>
            <a:ext cx="9753600" cy="381000"/>
          </a:xfrm>
        </p:spPr>
        <p:txBody>
          <a:bodyPr/>
          <a:lstStyle/>
          <a:p>
            <a:pPr>
              <a:defRPr/>
            </a:pPr>
            <a:r>
              <a:rPr lang="en-US" sz="1800" b="1" dirty="0">
                <a:solidFill>
                  <a:schemeClr val="tx2">
                    <a:lumMod val="50000"/>
                    <a:lumOff val="50000"/>
                  </a:schemeClr>
                </a:solidFill>
              </a:rPr>
              <a:t>WCDMA Bearer Services</a:t>
            </a:r>
            <a:endParaRPr lang="en-US" sz="1800" dirty="0">
              <a:solidFill>
                <a:schemeClr val="tx2">
                  <a:lumMod val="50000"/>
                  <a:lumOff val="50000"/>
                </a:schemeClr>
              </a:solidFill>
            </a:endParaRPr>
          </a:p>
        </p:txBody>
      </p:sp>
      <p:sp>
        <p:nvSpPr>
          <p:cNvPr id="3" name="Content Placeholder 2"/>
          <p:cNvSpPr>
            <a:spLocks noGrp="1"/>
          </p:cNvSpPr>
          <p:nvPr>
            <p:ph idx="1"/>
          </p:nvPr>
        </p:nvSpPr>
        <p:spPr>
          <a:xfrm>
            <a:off x="304801" y="609600"/>
            <a:ext cx="10972800" cy="6096000"/>
          </a:xfrm>
        </p:spPr>
        <p:txBody>
          <a:bodyPr/>
          <a:lstStyle/>
          <a:p>
            <a:pPr>
              <a:defRPr/>
            </a:pPr>
            <a:endParaRPr lang="en-US" dirty="0" smtClean="0"/>
          </a:p>
          <a:p>
            <a:pPr>
              <a:defRPr/>
            </a:pPr>
            <a:endParaRPr lang="en-US" dirty="0"/>
          </a:p>
          <a:p>
            <a:pPr>
              <a:defRPr/>
            </a:pPr>
            <a:endParaRPr lang="en-US" dirty="0" smtClean="0"/>
          </a:p>
          <a:p>
            <a:pPr>
              <a:defRPr/>
            </a:pPr>
            <a:endParaRPr lang="en-US" dirty="0"/>
          </a:p>
          <a:p>
            <a:pPr marL="44450" indent="0">
              <a:buNone/>
              <a:defRPr/>
            </a:pPr>
            <a:r>
              <a:rPr lang="en-US" sz="1800" dirty="0">
                <a:solidFill>
                  <a:schemeClr val="tx2"/>
                </a:solidFill>
              </a:rPr>
              <a:t>NB: </a:t>
            </a:r>
            <a:r>
              <a:rPr lang="en-US" sz="1800" b="1" dirty="0">
                <a:solidFill>
                  <a:schemeClr val="tx2"/>
                </a:solidFill>
              </a:rPr>
              <a:t>3G main resources </a:t>
            </a:r>
            <a:r>
              <a:rPr lang="en-US" sz="1800" dirty="0">
                <a:solidFill>
                  <a:schemeClr val="tx2"/>
                </a:solidFill>
              </a:rPr>
              <a:t>are; </a:t>
            </a:r>
            <a:r>
              <a:rPr lang="en-US" sz="1800" b="1" dirty="0" err="1">
                <a:solidFill>
                  <a:schemeClr val="tx2"/>
                </a:solidFill>
              </a:rPr>
              <a:t>Code,Power,Channel</a:t>
            </a:r>
            <a:r>
              <a:rPr lang="en-US" sz="1800" b="1" dirty="0">
                <a:solidFill>
                  <a:schemeClr val="tx2"/>
                </a:solidFill>
              </a:rPr>
              <a:t> Element and </a:t>
            </a:r>
            <a:r>
              <a:rPr lang="en-US" sz="1800" b="1" dirty="0" err="1">
                <a:solidFill>
                  <a:schemeClr val="tx2"/>
                </a:solidFill>
              </a:rPr>
              <a:t>IuB</a:t>
            </a:r>
            <a:r>
              <a:rPr lang="en-US" sz="1800" b="1" dirty="0">
                <a:solidFill>
                  <a:schemeClr val="tx2"/>
                </a:solidFill>
              </a:rPr>
              <a:t> resource. Multiple Access technology</a:t>
            </a:r>
            <a:endParaRPr lang="en-US" dirty="0"/>
          </a:p>
          <a:p>
            <a:pPr marL="44450" indent="0">
              <a:buNone/>
              <a:defRPr/>
            </a:pPr>
            <a:endParaRPr lang="en-US" sz="1800" b="1" dirty="0">
              <a:solidFill>
                <a:schemeClr val="tx2"/>
              </a:solidFill>
            </a:endParaRPr>
          </a:p>
          <a:p>
            <a:pPr marL="44450" indent="0">
              <a:buNone/>
              <a:defRPr/>
            </a:pPr>
            <a:endParaRPr lang="en-US" sz="1800" b="1" dirty="0">
              <a:solidFill>
                <a:schemeClr val="tx2"/>
              </a:solidFill>
            </a:endParaRPr>
          </a:p>
          <a:p>
            <a:pPr marL="44450" indent="0">
              <a:buNone/>
              <a:defRPr/>
            </a:pPr>
            <a:endParaRPr lang="en-US" sz="1800" b="1" dirty="0">
              <a:solidFill>
                <a:schemeClr val="tx2"/>
              </a:solidFill>
            </a:endParaRPr>
          </a:p>
          <a:p>
            <a:pPr marL="44450" indent="0">
              <a:buNone/>
              <a:defRPr/>
            </a:pPr>
            <a:endParaRPr lang="en-US" sz="1800" b="1" dirty="0">
              <a:solidFill>
                <a:schemeClr val="tx2"/>
              </a:solidFill>
            </a:endParaRPr>
          </a:p>
          <a:p>
            <a:pPr marL="44450" indent="0">
              <a:buNone/>
              <a:defRPr/>
            </a:pPr>
            <a:endParaRPr lang="en-US" sz="1800" b="1" dirty="0">
              <a:solidFill>
                <a:schemeClr val="tx2"/>
              </a:solidFill>
            </a:endParaRPr>
          </a:p>
        </p:txBody>
      </p:sp>
      <p:pic>
        <p:nvPicPr>
          <p:cNvPr id="1208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609600"/>
            <a:ext cx="65532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083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351" y="3438526"/>
            <a:ext cx="7696200"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0838"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13090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5085184"/>
            <a:ext cx="12192000" cy="1772816"/>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49250" y="572353"/>
            <a:ext cx="11353800" cy="635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8" name="Rectangle 7"/>
          <p:cNvSpPr/>
          <p:nvPr/>
        </p:nvSpPr>
        <p:spPr>
          <a:xfrm>
            <a:off x="8123238" y="210146"/>
            <a:ext cx="4068762" cy="338554"/>
          </a:xfrm>
          <a:prstGeom prst="rect">
            <a:avLst/>
          </a:prstGeom>
        </p:spPr>
        <p:txBody>
          <a:bodyPr wrap="square">
            <a:spAutoFit/>
          </a:bodyPr>
          <a:lstStyle/>
          <a:p>
            <a:r>
              <a:rPr lang="en-US" sz="1600" i="1" dirty="0" smtClean="0">
                <a:latin typeface="Montserrat" panose="00000500000000000000" pitchFamily="50" charset="0"/>
              </a:rPr>
              <a:t>Technology Pathway from 1G to 4G</a:t>
            </a:r>
            <a:endParaRPr lang="en-US" sz="1600" i="1" dirty="0">
              <a:latin typeface="Montserrat" panose="00000500000000000000" pitchFamily="50" charset="0"/>
            </a:endParaRPr>
          </a:p>
        </p:txBody>
      </p:sp>
      <p:sp>
        <p:nvSpPr>
          <p:cNvPr id="2" name="TextBox 1"/>
          <p:cNvSpPr txBox="1"/>
          <p:nvPr/>
        </p:nvSpPr>
        <p:spPr>
          <a:xfrm>
            <a:off x="244863" y="1033366"/>
            <a:ext cx="11660998" cy="1569660"/>
          </a:xfrm>
          <a:prstGeom prst="rect">
            <a:avLst/>
          </a:prstGeom>
          <a:noFill/>
        </p:spPr>
        <p:txBody>
          <a:bodyPr wrap="square" rtlCol="0">
            <a:spAutoFit/>
          </a:bodyPr>
          <a:lstStyle/>
          <a:p>
            <a:r>
              <a:rPr lang="en-US" altLang="en-US" sz="2400" b="1" dirty="0" smtClean="0">
                <a:latin typeface="Montserrat" panose="00000500000000000000" pitchFamily="50" charset="0"/>
              </a:rPr>
              <a:t>Time Division Multiple Access </a:t>
            </a:r>
            <a:r>
              <a:rPr lang="en-US" altLang="en-US" sz="2400" dirty="0" smtClean="0">
                <a:latin typeface="Montserrat" panose="00000500000000000000" pitchFamily="50" charset="0"/>
              </a:rPr>
              <a:t>means that the wireless carrier of one bandwidth is divided into multiple time division channels in terms of time (or called timeslot). Each user occupies a timeslot and receives/transmits signals within this specified timeslot </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761" y="2896664"/>
            <a:ext cx="3518832" cy="1878536"/>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8064" y="2896664"/>
            <a:ext cx="7108935" cy="1765942"/>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8644002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1"/>
          <p:cNvSpPr>
            <a:spLocks noChangeArrowheads="1"/>
          </p:cNvSpPr>
          <p:nvPr/>
        </p:nvSpPr>
        <p:spPr bwMode="auto">
          <a:xfrm>
            <a:off x="152401" y="228601"/>
            <a:ext cx="11506200" cy="646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b="1"/>
              <a:t>Code Resource Allocation</a:t>
            </a:r>
            <a:endParaRPr lang="en-US" altLang="en-US"/>
          </a:p>
          <a:p>
            <a:r>
              <a:rPr lang="en-US" altLang="en-US">
                <a:solidFill>
                  <a:schemeClr val="tx2"/>
                </a:solidFill>
              </a:rPr>
              <a:t>In WCDMA, code resources are mainly divided into channelization codes and scrambling codes. </a:t>
            </a:r>
          </a:p>
          <a:p>
            <a:r>
              <a:rPr lang="en-US" altLang="en-US">
                <a:solidFill>
                  <a:schemeClr val="tx2"/>
                </a:solidFill>
              </a:rPr>
              <a:t>Channelization code: Channelization codes are based on the orthogonal variable spreading factor (OVSF) technology. Transmission from a single source are separated by channelization codes.</a:t>
            </a:r>
          </a:p>
          <a:p>
            <a:r>
              <a:rPr lang="en-US" altLang="en-US">
                <a:solidFill>
                  <a:schemeClr val="tx2"/>
                </a:solidFill>
              </a:rPr>
              <a:t> Scrambling code: Scrambling codes are used after spreading, which will not change the signal bandwidth. They are only used to differentiate different UEs or Node Bs.</a:t>
            </a:r>
          </a:p>
          <a:p>
            <a:r>
              <a:rPr lang="en-US" altLang="en-US">
                <a:solidFill>
                  <a:schemeClr val="tx2"/>
                </a:solidFill>
              </a:rPr>
              <a:t>Premise of code allocation: ensure not occupied for the code in the root direction and downwards subtree </a:t>
            </a:r>
          </a:p>
          <a:p>
            <a:r>
              <a:rPr lang="en-US" altLang="en-US">
                <a:solidFill>
                  <a:schemeClr val="tx2"/>
                </a:solidFill>
              </a:rPr>
              <a:t>Result of code allocation: block all low rate SC in subtree and high rate in upwards root direction</a:t>
            </a: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p:txBody>
      </p:sp>
      <p:pic>
        <p:nvPicPr>
          <p:cNvPr id="1218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1" y="2760664"/>
            <a:ext cx="7924800" cy="3944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860"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89192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1" y="152400"/>
            <a:ext cx="11582400" cy="5909310"/>
          </a:xfrm>
          <a:prstGeom prst="rect">
            <a:avLst/>
          </a:prstGeom>
        </p:spPr>
        <p:txBody>
          <a:bodyPr>
            <a:spAutoFit/>
          </a:bodyPr>
          <a:lstStyle/>
          <a:p>
            <a:pPr>
              <a:defRPr/>
            </a:pPr>
            <a:r>
              <a:rPr lang="en-US" dirty="0">
                <a:solidFill>
                  <a:schemeClr val="tx2"/>
                </a:solidFill>
              </a:rPr>
              <a:t>In addition to spreading, part of the process in the transmitter is the scrambling operation. This is needed to separate terminals or base stations from each other. Scrambling is used on top of spreading, so it does not change the signal bandwidth but only makes the signals from different sources separable from each other</a:t>
            </a:r>
            <a:r>
              <a:rPr lang="en-US" b="1" dirty="0">
                <a:solidFill>
                  <a:schemeClr val="tx2"/>
                </a:solidFill>
              </a:rPr>
              <a:t>.</a:t>
            </a:r>
          </a:p>
          <a:p>
            <a:pPr>
              <a:defRPr/>
            </a:pPr>
            <a:endParaRPr lang="en-US" b="1" dirty="0">
              <a:solidFill>
                <a:schemeClr val="tx2"/>
              </a:solidFill>
            </a:endParaRPr>
          </a:p>
          <a:p>
            <a:pPr>
              <a:defRPr/>
            </a:pPr>
            <a:r>
              <a:rPr lang="en-US" b="1" dirty="0">
                <a:solidFill>
                  <a:schemeClr val="tx2"/>
                </a:solidFill>
              </a:rPr>
              <a:t>Spreading code </a:t>
            </a:r>
            <a:r>
              <a:rPr lang="en-US" dirty="0">
                <a:solidFill>
                  <a:schemeClr val="tx2"/>
                </a:solidFill>
              </a:rPr>
              <a:t>= Scrambling code + Channelization code</a:t>
            </a:r>
          </a:p>
          <a:p>
            <a:pPr>
              <a:defRPr/>
            </a:pPr>
            <a:r>
              <a:rPr lang="en-US" b="1" dirty="0">
                <a:solidFill>
                  <a:schemeClr val="tx2"/>
                </a:solidFill>
              </a:rPr>
              <a:t>Scrambling codes </a:t>
            </a:r>
            <a:r>
              <a:rPr lang="en-US" dirty="0">
                <a:solidFill>
                  <a:schemeClr val="tx2"/>
                </a:solidFill>
              </a:rPr>
              <a:t>(Repeat period 10 </a:t>
            </a:r>
            <a:r>
              <a:rPr lang="en-US" dirty="0" err="1">
                <a:solidFill>
                  <a:schemeClr val="tx2"/>
                </a:solidFill>
              </a:rPr>
              <a:t>ms</a:t>
            </a:r>
            <a:r>
              <a:rPr lang="en-US" dirty="0">
                <a:solidFill>
                  <a:schemeClr val="tx2"/>
                </a:solidFill>
              </a:rPr>
              <a:t>=38400 chips)</a:t>
            </a:r>
          </a:p>
          <a:p>
            <a:pPr marL="285750" indent="-285750">
              <a:buFont typeface="Arial" pitchFamily="34" charset="0"/>
              <a:buChar char="•"/>
              <a:defRPr/>
            </a:pPr>
            <a:r>
              <a:rPr lang="en-US" dirty="0">
                <a:solidFill>
                  <a:schemeClr val="tx2"/>
                </a:solidFill>
              </a:rPr>
              <a:t>Separates different mobiles (in uplink)</a:t>
            </a:r>
          </a:p>
          <a:p>
            <a:pPr marL="285750" indent="-285750">
              <a:buFont typeface="Arial" pitchFamily="34" charset="0"/>
              <a:buChar char="•"/>
              <a:defRPr/>
            </a:pPr>
            <a:r>
              <a:rPr lang="en-US" dirty="0">
                <a:solidFill>
                  <a:schemeClr val="tx2"/>
                </a:solidFill>
              </a:rPr>
              <a:t>Separates different cells (in downlink)</a:t>
            </a:r>
          </a:p>
          <a:p>
            <a:pPr>
              <a:defRPr/>
            </a:pPr>
            <a:r>
              <a:rPr lang="en-US" b="1" dirty="0">
                <a:solidFill>
                  <a:schemeClr val="tx2"/>
                </a:solidFill>
              </a:rPr>
              <a:t>Channelization codes</a:t>
            </a:r>
            <a:endParaRPr lang="en-US" dirty="0">
              <a:solidFill>
                <a:schemeClr val="tx2"/>
              </a:solidFill>
            </a:endParaRPr>
          </a:p>
          <a:p>
            <a:pPr marL="285750" indent="-285750">
              <a:buFont typeface="Arial" pitchFamily="34" charset="0"/>
              <a:buChar char="•"/>
              <a:defRPr/>
            </a:pPr>
            <a:r>
              <a:rPr lang="en-US" dirty="0">
                <a:solidFill>
                  <a:schemeClr val="tx2"/>
                </a:solidFill>
              </a:rPr>
              <a:t>Separates different channels that are transmitted on the same scrambling code</a:t>
            </a:r>
          </a:p>
          <a:p>
            <a:pPr marL="285750" indent="-285750">
              <a:buFont typeface="Arial" pitchFamily="34" charset="0"/>
              <a:buChar char="•"/>
              <a:defRPr/>
            </a:pPr>
            <a:r>
              <a:rPr lang="en-US" dirty="0">
                <a:solidFill>
                  <a:schemeClr val="tx2"/>
                </a:solidFill>
              </a:rPr>
              <a:t>Orthogonal Variable Spreading Factor (OVSF) codes</a:t>
            </a:r>
          </a:p>
          <a:p>
            <a:pPr marL="285750" indent="-285750">
              <a:buFont typeface="Arial" pitchFamily="34" charset="0"/>
              <a:buChar char="•"/>
              <a:defRPr/>
            </a:pPr>
            <a:r>
              <a:rPr lang="en-US" dirty="0">
                <a:solidFill>
                  <a:schemeClr val="tx2"/>
                </a:solidFill>
              </a:rPr>
              <a:t>Period depends on data rate</a:t>
            </a:r>
          </a:p>
          <a:p>
            <a:pPr marL="285750" indent="-285750">
              <a:buFont typeface="Arial" pitchFamily="34" charset="0"/>
              <a:buChar char="•"/>
              <a:defRPr/>
            </a:pPr>
            <a:r>
              <a:rPr lang="en-US" dirty="0">
                <a:solidFill>
                  <a:schemeClr val="tx2"/>
                </a:solidFill>
              </a:rPr>
              <a:t>User information bits are spread into a number of chips by multiplying them with a spreading code</a:t>
            </a:r>
          </a:p>
          <a:p>
            <a:pPr marL="285750" indent="-285750">
              <a:buFont typeface="Arial" pitchFamily="34" charset="0"/>
              <a:buChar char="•"/>
              <a:defRPr/>
            </a:pPr>
            <a:r>
              <a:rPr lang="en-US" dirty="0">
                <a:solidFill>
                  <a:schemeClr val="tx2"/>
                </a:solidFill>
              </a:rPr>
              <a:t>The chip rate for the system is 3.84 </a:t>
            </a:r>
            <a:r>
              <a:rPr lang="en-US" dirty="0" err="1">
                <a:solidFill>
                  <a:schemeClr val="tx2"/>
                </a:solidFill>
              </a:rPr>
              <a:t>Mchip</a:t>
            </a:r>
            <a:r>
              <a:rPr lang="en-US" dirty="0">
                <a:solidFill>
                  <a:schemeClr val="tx2"/>
                </a:solidFill>
              </a:rPr>
              <a:t>/s and the signal is spread in 5 MHz</a:t>
            </a:r>
          </a:p>
          <a:p>
            <a:pPr marL="285750" indent="-285750">
              <a:buFont typeface="Arial" pitchFamily="34" charset="0"/>
              <a:buChar char="•"/>
              <a:defRPr/>
            </a:pPr>
            <a:r>
              <a:rPr lang="en-US" dirty="0">
                <a:solidFill>
                  <a:schemeClr val="tx2"/>
                </a:solidFill>
              </a:rPr>
              <a:t>The Spreading Factor (SF) is the ratio between the chip rate and the symbol</a:t>
            </a:r>
          </a:p>
          <a:p>
            <a:pPr marL="285750" indent="-285750">
              <a:buFont typeface="Arial" pitchFamily="34" charset="0"/>
              <a:buChar char="•"/>
              <a:defRPr/>
            </a:pPr>
            <a:r>
              <a:rPr lang="en-US" dirty="0">
                <a:solidFill>
                  <a:schemeClr val="tx2"/>
                </a:solidFill>
              </a:rPr>
              <a:t>The same code is used for de/spreading the information after it is sent over the air interface </a:t>
            </a:r>
          </a:p>
          <a:p>
            <a:pPr>
              <a:defRPr/>
            </a:pPr>
            <a:r>
              <a:rPr lang="en-US" b="1" dirty="0">
                <a:solidFill>
                  <a:schemeClr val="tx2"/>
                </a:solidFill>
              </a:rPr>
              <a:t>Channelization Codes</a:t>
            </a:r>
            <a:endParaRPr lang="en-US" dirty="0">
              <a:solidFill>
                <a:schemeClr val="tx2"/>
              </a:solidFill>
            </a:endParaRPr>
          </a:p>
          <a:p>
            <a:pPr>
              <a:defRPr/>
            </a:pPr>
            <a:r>
              <a:rPr lang="en-US" dirty="0">
                <a:solidFill>
                  <a:schemeClr val="tx2"/>
                </a:solidFill>
              </a:rPr>
              <a:t>Channelization Codes have different length depending on;</a:t>
            </a:r>
          </a:p>
          <a:p>
            <a:pPr>
              <a:defRPr/>
            </a:pPr>
            <a:r>
              <a:rPr lang="en-US" dirty="0">
                <a:solidFill>
                  <a:schemeClr val="tx2"/>
                </a:solidFill>
              </a:rPr>
              <a:t>In the Downlink, Channelization Codes are used to distinguish between data (and control) channels coming from the same RBS on the bit rate.</a:t>
            </a:r>
          </a:p>
          <a:p>
            <a:pPr>
              <a:defRPr/>
            </a:pPr>
            <a:r>
              <a:rPr lang="en-US" dirty="0">
                <a:solidFill>
                  <a:schemeClr val="tx2"/>
                </a:solidFill>
              </a:rPr>
              <a:t>In the Uplink, Channelization Codes are used to distinguish between data (and control) channels from the same   </a:t>
            </a:r>
          </a:p>
        </p:txBody>
      </p:sp>
      <p:pic>
        <p:nvPicPr>
          <p:cNvPr id="122883"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49001" y="60372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98040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2" y="228600"/>
            <a:ext cx="5686425"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3907" name="Rectangle 1"/>
          <p:cNvSpPr>
            <a:spLocks noChangeArrowheads="1"/>
          </p:cNvSpPr>
          <p:nvPr/>
        </p:nvSpPr>
        <p:spPr bwMode="auto">
          <a:xfrm>
            <a:off x="228601" y="152401"/>
            <a:ext cx="11277600"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endParaRPr lang="en-US" altLang="en-US" b="1"/>
          </a:p>
          <a:p>
            <a:endParaRPr lang="en-US" altLang="en-US" b="1"/>
          </a:p>
          <a:p>
            <a:endParaRPr lang="en-US" altLang="en-US" b="1"/>
          </a:p>
          <a:p>
            <a:endParaRPr lang="en-US" altLang="en-US" b="1"/>
          </a:p>
          <a:p>
            <a:endParaRPr lang="en-US" altLang="en-US" b="1"/>
          </a:p>
          <a:p>
            <a:endParaRPr lang="en-US" altLang="en-US" b="1"/>
          </a:p>
          <a:p>
            <a:endParaRPr lang="en-US" altLang="en-US" b="1"/>
          </a:p>
          <a:p>
            <a:r>
              <a:rPr lang="en-US" altLang="en-US" b="1">
                <a:solidFill>
                  <a:schemeClr val="tx2"/>
                </a:solidFill>
              </a:rPr>
              <a:t>Scrambling Codes</a:t>
            </a:r>
            <a:endParaRPr lang="en-US" altLang="en-US">
              <a:solidFill>
                <a:schemeClr val="tx2"/>
              </a:solidFill>
            </a:endParaRPr>
          </a:p>
          <a:p>
            <a:r>
              <a:rPr lang="en-US" altLang="en-US">
                <a:solidFill>
                  <a:schemeClr val="tx2"/>
                </a:solidFill>
              </a:rPr>
              <a:t>After the Channelization Codes, the data stream is multiplied by a special code to distinguish between different transmitters.</a:t>
            </a:r>
          </a:p>
          <a:p>
            <a:r>
              <a:rPr lang="en-US" altLang="en-US">
                <a:solidFill>
                  <a:schemeClr val="tx2"/>
                </a:solidFill>
              </a:rPr>
              <a:t>Scrambling codes are not orthogonal so they do not need to be synchronized</a:t>
            </a:r>
          </a:p>
          <a:p>
            <a:r>
              <a:rPr lang="en-US" altLang="en-US">
                <a:solidFill>
                  <a:schemeClr val="tx2"/>
                </a:solidFill>
              </a:rPr>
              <a:t>The separation of scrambling codes is proportional to the code length – longer codes, better separation (but not 100%)</a:t>
            </a:r>
          </a:p>
          <a:p>
            <a:r>
              <a:rPr lang="en-US" altLang="en-US">
                <a:solidFill>
                  <a:schemeClr val="tx2"/>
                </a:solidFill>
              </a:rPr>
              <a:t>Scrambling codes are 38400 chips long</a:t>
            </a:r>
          </a:p>
          <a:p>
            <a:r>
              <a:rPr lang="en-US" altLang="en-US">
                <a:solidFill>
                  <a:schemeClr val="tx2"/>
                </a:solidFill>
              </a:rPr>
              <a:t>In the Downlink, the Scrambling Codes are used to distinguish each cell (assigned by operator – SC planning)</a:t>
            </a:r>
          </a:p>
          <a:p>
            <a:r>
              <a:rPr lang="en-US" altLang="en-US">
                <a:solidFill>
                  <a:schemeClr val="tx2"/>
                </a:solidFill>
              </a:rPr>
              <a:t>In the Uplink, the Scrambling Codes are used to distinguish each UE (assigned by network)</a:t>
            </a:r>
          </a:p>
          <a:p>
            <a:endParaRPr lang="en-US" altLang="en-US"/>
          </a:p>
          <a:p>
            <a:endParaRPr lang="en-US" altLang="en-US"/>
          </a:p>
          <a:p>
            <a:r>
              <a:rPr lang="en-US" altLang="en-US"/>
              <a:t>                                                                                                                     </a:t>
            </a:r>
          </a:p>
          <a:p>
            <a:endParaRPr lang="en-US" altLang="en-US"/>
          </a:p>
          <a:p>
            <a:endParaRPr lang="en-US" altLang="en-US"/>
          </a:p>
          <a:p>
            <a:endParaRPr lang="en-US" altLang="en-US"/>
          </a:p>
          <a:p>
            <a:r>
              <a:rPr lang="en-US" altLang="en-US"/>
              <a:t>                                                                                                                    </a:t>
            </a:r>
            <a:r>
              <a:rPr lang="en-US" altLang="en-US">
                <a:solidFill>
                  <a:schemeClr val="tx2"/>
                </a:solidFill>
              </a:rPr>
              <a:t>  UE</a:t>
            </a:r>
          </a:p>
        </p:txBody>
      </p:sp>
      <p:pic>
        <p:nvPicPr>
          <p:cNvPr id="12390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663" y="4868864"/>
            <a:ext cx="6783388" cy="183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909"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39465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1"/>
          <p:cNvSpPr>
            <a:spLocks noChangeArrowheads="1"/>
          </p:cNvSpPr>
          <p:nvPr/>
        </p:nvSpPr>
        <p:spPr bwMode="auto">
          <a:xfrm>
            <a:off x="152401" y="228601"/>
            <a:ext cx="11506200" cy="646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a:t>  </a:t>
            </a:r>
            <a:r>
              <a:rPr lang="en-US" altLang="en-US">
                <a:solidFill>
                  <a:schemeClr val="tx2"/>
                </a:solidFill>
              </a:rPr>
              <a:t>Scrambling Code planning</a:t>
            </a:r>
          </a:p>
          <a:p>
            <a:r>
              <a:rPr lang="en-US" altLang="en-US">
                <a:solidFill>
                  <a:schemeClr val="tx2"/>
                </a:solidFill>
              </a:rPr>
              <a:t>SC are organized in Code Groups.</a:t>
            </a:r>
          </a:p>
          <a:p>
            <a:r>
              <a:rPr lang="en-US" altLang="en-US">
                <a:solidFill>
                  <a:schemeClr val="tx2"/>
                </a:solidFill>
              </a:rPr>
              <a:t>The first SC in each Code Group differs from the first SC in the subsequent Code Group by a multiple of 8</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p:txBody>
      </p:sp>
      <p:pic>
        <p:nvPicPr>
          <p:cNvPr id="1249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1" y="1447800"/>
            <a:ext cx="7162800" cy="497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2"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47254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152400"/>
            <a:ext cx="78486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9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3317876"/>
            <a:ext cx="8610600" cy="322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956"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54363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1"/>
          <p:cNvSpPr>
            <a:spLocks noChangeArrowheads="1"/>
          </p:cNvSpPr>
          <p:nvPr/>
        </p:nvSpPr>
        <p:spPr bwMode="auto">
          <a:xfrm>
            <a:off x="152401" y="288925"/>
            <a:ext cx="11430000" cy="618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b="1">
                <a:solidFill>
                  <a:schemeClr val="tx2"/>
                </a:solidFill>
              </a:rPr>
              <a:t>Multi-path Diversity - the RAKE Receiver</a:t>
            </a:r>
          </a:p>
          <a:p>
            <a:r>
              <a:rPr lang="en-US" altLang="en-US">
                <a:solidFill>
                  <a:schemeClr val="tx2"/>
                </a:solidFill>
              </a:rPr>
              <a:t>can combine multipath components, which are time-delayed versions of the original signal transmission. This combining is done in order to improve the signal to noise ratio (SNR) at the receiver. RAKE receiver attempts to collect the time shifted versions of the original signal by providing a separate correlation receiver for each of the multipath signals. This can be done due to multipath components are practically uncorrelated from another when their relative propagation delay exceeds a chip period. Due to reflections from obstacles a radio channel can consist of many copies of originally transmitted signals having different amplitudes, phases, and delays. If the signal components arrive more than duration of one chip apart from each other, a RAKE receiver can be used to resolve and combine them. The RAKE receiver uses a multipath diversity principle. It is like a rake that rakes the energy from the multipath propagated signal components.</a:t>
            </a: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r>
              <a:rPr lang="en-US" altLang="en-US" b="1">
                <a:solidFill>
                  <a:schemeClr val="tx2"/>
                </a:solidFill>
              </a:rPr>
              <a:t> •∆T = T2 - T1 &gt; Tchip ⇒ Multi-path diversity</a:t>
            </a:r>
          </a:p>
          <a:p>
            <a:r>
              <a:rPr lang="en-US" altLang="en-US" b="1">
                <a:solidFill>
                  <a:schemeClr val="tx2"/>
                </a:solidFill>
              </a:rPr>
              <a:t>RAKE receiver combines multi-path diversity components</a:t>
            </a:r>
            <a:endParaRPr lang="en-US" altLang="en-US">
              <a:solidFill>
                <a:schemeClr val="tx2"/>
              </a:solidFill>
            </a:endParaRPr>
          </a:p>
          <a:p>
            <a:r>
              <a:rPr lang="en-US" altLang="en-US" b="1">
                <a:solidFill>
                  <a:schemeClr val="tx2"/>
                </a:solidFill>
              </a:rPr>
              <a:t>•4 Mcps ⇒ Tchip = 250 ns, corresponding to 75 m distance difference</a:t>
            </a:r>
            <a:endParaRPr lang="en-US" altLang="en-US">
              <a:solidFill>
                <a:schemeClr val="tx2"/>
              </a:solidFill>
            </a:endParaRPr>
          </a:p>
        </p:txBody>
      </p:sp>
      <p:pic>
        <p:nvPicPr>
          <p:cNvPr id="12697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3446464"/>
            <a:ext cx="6096000" cy="203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980"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69787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1"/>
          <p:cNvSpPr>
            <a:spLocks noChangeArrowheads="1"/>
          </p:cNvSpPr>
          <p:nvPr/>
        </p:nvSpPr>
        <p:spPr bwMode="auto">
          <a:xfrm>
            <a:off x="228601" y="152400"/>
            <a:ext cx="11125200" cy="618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a:t>A RAKE receiver utilizes multiple correlators to separately detect M strongest multipath components. The outputs of each correlator are weighted to provide better estimate of the transmitted signal than is provided by a single component. Demodulation and bit decisions are then based on the weighted outputs of the M correlators.</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p:txBody>
      </p:sp>
      <p:pic>
        <p:nvPicPr>
          <p:cNvPr id="12800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1447800"/>
            <a:ext cx="90678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004"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16065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1" y="228600"/>
            <a:ext cx="11049000" cy="5909310"/>
          </a:xfrm>
          <a:prstGeom prst="rect">
            <a:avLst/>
          </a:prstGeom>
        </p:spPr>
        <p:txBody>
          <a:bodyPr>
            <a:spAutoFit/>
          </a:bodyPr>
          <a:lstStyle/>
          <a:p>
            <a:pPr>
              <a:defRPr/>
            </a:pPr>
            <a:r>
              <a:rPr lang="en-US" b="1" dirty="0"/>
              <a:t>             </a:t>
            </a:r>
            <a:r>
              <a:rPr lang="en-US" b="1" u="sng" dirty="0"/>
              <a:t>HANDOVER</a:t>
            </a:r>
            <a:endParaRPr lang="en-US" dirty="0"/>
          </a:p>
          <a:p>
            <a:pPr>
              <a:defRPr/>
            </a:pPr>
            <a:r>
              <a:rPr lang="en-US" dirty="0">
                <a:solidFill>
                  <a:schemeClr val="tx2"/>
                </a:solidFill>
              </a:rPr>
              <a:t>A handover is a process in telecommunications and mobile communications in which a connected cellular call or a data session is transferred from one cell site (base station) to another without disconnecting the session.</a:t>
            </a:r>
          </a:p>
          <a:p>
            <a:pPr>
              <a:defRPr/>
            </a:pPr>
            <a:r>
              <a:rPr lang="en-US" dirty="0">
                <a:solidFill>
                  <a:schemeClr val="tx2"/>
                </a:solidFill>
              </a:rPr>
              <a:t>There are two types of handovers:</a:t>
            </a:r>
          </a:p>
          <a:p>
            <a:pPr>
              <a:defRPr/>
            </a:pPr>
            <a:r>
              <a:rPr lang="en-US" dirty="0">
                <a:solidFill>
                  <a:schemeClr val="tx2"/>
                </a:solidFill>
              </a:rPr>
              <a:t>   </a:t>
            </a:r>
            <a:r>
              <a:rPr lang="en-US" b="1" dirty="0">
                <a:solidFill>
                  <a:schemeClr val="tx2"/>
                </a:solidFill>
              </a:rPr>
              <a:t>Hard Handover: </a:t>
            </a:r>
            <a:r>
              <a:rPr lang="en-US" dirty="0">
                <a:solidFill>
                  <a:schemeClr val="tx2"/>
                </a:solidFill>
              </a:rPr>
              <a:t>An instantaneous handover in which the existing connection is terminated and the connection to the destination channel is made. It is also known as a </a:t>
            </a:r>
            <a:r>
              <a:rPr lang="en-US" b="1" dirty="0">
                <a:solidFill>
                  <a:schemeClr val="tx2"/>
                </a:solidFill>
              </a:rPr>
              <a:t>break-before-make </a:t>
            </a:r>
            <a:r>
              <a:rPr lang="en-US" dirty="0">
                <a:solidFill>
                  <a:schemeClr val="tx2"/>
                </a:solidFill>
              </a:rPr>
              <a:t>handover. The process is so instantaneous that the user does not hear any noticeable interruption.</a:t>
            </a:r>
          </a:p>
          <a:p>
            <a:pPr>
              <a:defRPr/>
            </a:pPr>
            <a:r>
              <a:rPr lang="en-US" b="1" dirty="0">
                <a:solidFill>
                  <a:schemeClr val="tx2"/>
                </a:solidFill>
              </a:rPr>
              <a:t>   Soft Handover: </a:t>
            </a:r>
            <a:r>
              <a:rPr lang="en-US" dirty="0">
                <a:solidFill>
                  <a:schemeClr val="tx2"/>
                </a:solidFill>
              </a:rPr>
              <a:t>A substantial handover where the connection to the new channel is </a:t>
            </a:r>
            <a:r>
              <a:rPr lang="en-US" b="1" dirty="0">
                <a:solidFill>
                  <a:schemeClr val="tx2"/>
                </a:solidFill>
              </a:rPr>
              <a:t>made before </a:t>
            </a:r>
            <a:r>
              <a:rPr lang="en-US" dirty="0">
                <a:solidFill>
                  <a:schemeClr val="tx2"/>
                </a:solidFill>
              </a:rPr>
              <a:t>the connection from the source channel is disconnected. It is performed through the parallel use of source and destination channels over a period of time. Soft handovers allow parallel connection between three or more channels to provide better service. </a:t>
            </a:r>
          </a:p>
          <a:p>
            <a:pPr>
              <a:defRPr/>
            </a:pPr>
            <a:r>
              <a:rPr lang="en-US" dirty="0">
                <a:solidFill>
                  <a:schemeClr val="tx2"/>
                </a:solidFill>
              </a:rPr>
              <a:t>This type of handover is very effective in poor coverage areas.</a:t>
            </a:r>
          </a:p>
          <a:p>
            <a:pPr>
              <a:defRPr/>
            </a:pPr>
            <a:r>
              <a:rPr lang="en-US" b="1" dirty="0">
                <a:solidFill>
                  <a:schemeClr val="tx2"/>
                </a:solidFill>
              </a:rPr>
              <a:t>Soft Handover</a:t>
            </a:r>
          </a:p>
          <a:p>
            <a:pPr marL="285750" indent="-285750">
              <a:buFont typeface="Arial" pitchFamily="34" charset="0"/>
              <a:buChar char="•"/>
              <a:defRPr/>
            </a:pPr>
            <a:r>
              <a:rPr lang="en-US" dirty="0">
                <a:solidFill>
                  <a:schemeClr val="tx2"/>
                </a:solidFill>
              </a:rPr>
              <a:t>Soft handover: A mobile station communicates with two base stations simultaneously.</a:t>
            </a:r>
          </a:p>
          <a:p>
            <a:pPr marL="285750" indent="-285750">
              <a:buFont typeface="Arial" pitchFamily="34" charset="0"/>
              <a:buChar char="•"/>
              <a:defRPr/>
            </a:pPr>
            <a:r>
              <a:rPr lang="en-US" dirty="0">
                <a:solidFill>
                  <a:schemeClr val="tx2"/>
                </a:solidFill>
              </a:rPr>
              <a:t>Soft handover possible because of one-cell reuse • Soft handover necessary because of one-cell reuse .</a:t>
            </a:r>
          </a:p>
          <a:p>
            <a:pPr marL="285750" indent="-285750">
              <a:buFont typeface="Arial" pitchFamily="34" charset="0"/>
              <a:buChar char="•"/>
              <a:defRPr/>
            </a:pPr>
            <a:r>
              <a:rPr lang="en-US" dirty="0">
                <a:solidFill>
                  <a:schemeClr val="tx2"/>
                </a:solidFill>
              </a:rPr>
              <a:t>Two or more base stations receive the mobile signal, which is then combined in the network</a:t>
            </a:r>
          </a:p>
          <a:p>
            <a:pPr marL="285750" indent="-285750">
              <a:buFont typeface="Arial" pitchFamily="34" charset="0"/>
              <a:buChar char="•"/>
              <a:defRPr/>
            </a:pPr>
            <a:endParaRPr lang="en-US" dirty="0"/>
          </a:p>
          <a:p>
            <a:pPr marL="285750" indent="-285750">
              <a:buFont typeface="Arial" pitchFamily="34" charset="0"/>
              <a:buChar char="•"/>
              <a:defRPr/>
            </a:pPr>
            <a:endParaRPr lang="en-US" dirty="0"/>
          </a:p>
          <a:p>
            <a:pPr marL="285750" indent="-285750">
              <a:buFont typeface="Arial" pitchFamily="34" charset="0"/>
              <a:buChar char="•"/>
              <a:defRPr/>
            </a:pPr>
            <a:endParaRPr lang="en-US" dirty="0"/>
          </a:p>
          <a:p>
            <a:pPr>
              <a:defRPr/>
            </a:pPr>
            <a:endParaRPr lang="en-US" dirty="0"/>
          </a:p>
          <a:p>
            <a:pPr>
              <a:defRPr/>
            </a:pPr>
            <a:endParaRPr lang="en-US" dirty="0">
              <a:solidFill>
                <a:schemeClr val="tx2"/>
              </a:solidFill>
            </a:endParaRPr>
          </a:p>
        </p:txBody>
      </p:sp>
      <p:pic>
        <p:nvPicPr>
          <p:cNvPr id="12902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101" y="5313363"/>
            <a:ext cx="8686800" cy="137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028"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70988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1" y="74613"/>
            <a:ext cx="10591800" cy="6616700"/>
          </a:xfrm>
          <a:prstGeom prst="rect">
            <a:avLst/>
          </a:prstGeom>
        </p:spPr>
        <p:txBody>
          <a:bodyPr>
            <a:spAutoFit/>
          </a:bodyPr>
          <a:lstStyle/>
          <a:p>
            <a:pPr>
              <a:defRPr/>
            </a:pPr>
            <a:r>
              <a:rPr lang="en-US" dirty="0"/>
              <a:t>Soft handover between cells (sectors) at same base station</a:t>
            </a:r>
          </a:p>
          <a:p>
            <a:pPr>
              <a:defRPr/>
            </a:pPr>
            <a:r>
              <a:rPr lang="en-US" dirty="0"/>
              <a:t>In uplink, combining can be done in base stations RAKE instead of in the network</a:t>
            </a:r>
          </a:p>
          <a:p>
            <a:pPr marL="285750" indent="-285750">
              <a:buFont typeface="Arial" pitchFamily="34" charset="0"/>
              <a:buChar char="•"/>
              <a:defRPr/>
            </a:pPr>
            <a:r>
              <a:rPr lang="en-US" dirty="0"/>
              <a:t>Less signaling in network</a:t>
            </a:r>
            <a:endParaRPr lang="en-US" sz="1400" dirty="0"/>
          </a:p>
          <a:p>
            <a:pPr marL="285750" indent="-285750">
              <a:buFont typeface="Arial" pitchFamily="34" charset="0"/>
              <a:buChar char="•"/>
              <a:defRPr/>
            </a:pPr>
            <a:r>
              <a:rPr lang="en-US" dirty="0"/>
              <a:t>Better combining possible, e.g. maximum ratio combining</a:t>
            </a:r>
            <a:endParaRPr lang="en-US" sz="1400" dirty="0"/>
          </a:p>
          <a:p>
            <a:pPr>
              <a:defRPr/>
            </a:pPr>
            <a:r>
              <a:rPr lang="en-US" sz="1100" dirty="0"/>
              <a:t> </a:t>
            </a:r>
            <a:r>
              <a:rPr lang="en-US" dirty="0"/>
              <a:t>NB: Soft Handoff is present between intra frequency cells in 3G</a:t>
            </a:r>
          </a:p>
          <a:p>
            <a:pPr marL="285750" indent="-285750">
              <a:buFont typeface="Arial" pitchFamily="34" charset="0"/>
              <a:buChar char="•"/>
              <a:defRPr/>
            </a:pPr>
            <a:r>
              <a:rPr lang="en-US" dirty="0"/>
              <a:t>Cells on same </a:t>
            </a:r>
            <a:r>
              <a:rPr lang="en-US" dirty="0" err="1"/>
              <a:t>NodeB</a:t>
            </a:r>
            <a:r>
              <a:rPr lang="en-US" dirty="0"/>
              <a:t> Calles Softer Handover</a:t>
            </a:r>
            <a:endParaRPr lang="en-US" sz="1400" dirty="0"/>
          </a:p>
          <a:p>
            <a:pPr marL="285750" indent="-285750">
              <a:buFont typeface="Arial" pitchFamily="34" charset="0"/>
              <a:buChar char="•"/>
              <a:defRPr/>
            </a:pPr>
            <a:r>
              <a:rPr lang="en-US" dirty="0"/>
              <a:t>Cells on different </a:t>
            </a:r>
            <a:r>
              <a:rPr lang="en-US" dirty="0" err="1"/>
              <a:t>NodeB</a:t>
            </a:r>
            <a:r>
              <a:rPr lang="en-US" dirty="0"/>
              <a:t> called Soft Handover</a:t>
            </a:r>
            <a:endParaRPr lang="en-US" sz="1400" dirty="0"/>
          </a:p>
          <a:p>
            <a:pPr marL="285750" indent="-285750">
              <a:buFont typeface="Arial" pitchFamily="34" charset="0"/>
              <a:buChar char="•"/>
              <a:defRPr/>
            </a:pPr>
            <a:r>
              <a:rPr lang="en-US" dirty="0"/>
              <a:t>Cells on Different RNC</a:t>
            </a:r>
            <a:endParaRPr lang="en-US" sz="1400" dirty="0"/>
          </a:p>
          <a:p>
            <a:pPr>
              <a:defRPr/>
            </a:pPr>
            <a:r>
              <a:rPr lang="en-US" dirty="0"/>
              <a:t>Hard handoff takes place between inter frequency and Inter-system cells an example of this is Inter Radio Access Technology </a:t>
            </a:r>
            <a:r>
              <a:rPr lang="en-US" b="1" dirty="0"/>
              <a:t>(IRAT)</a:t>
            </a:r>
            <a:r>
              <a:rPr lang="en-US" dirty="0"/>
              <a:t>Handover</a:t>
            </a:r>
          </a:p>
          <a:p>
            <a:pPr>
              <a:defRPr/>
            </a:pPr>
            <a:r>
              <a:rPr lang="en-US" dirty="0"/>
              <a:t> </a:t>
            </a:r>
            <a:endParaRPr lang="en-US" sz="3200" dirty="0"/>
          </a:p>
          <a:p>
            <a:pPr>
              <a:defRPr/>
            </a:pPr>
            <a:r>
              <a:rPr lang="en-US" dirty="0"/>
              <a:t> </a:t>
            </a:r>
            <a:r>
              <a:rPr lang="en-US" b="1" dirty="0"/>
              <a:t>                Power Control in 3G</a:t>
            </a:r>
          </a:p>
          <a:p>
            <a:pPr>
              <a:defRPr/>
            </a:pPr>
            <a:r>
              <a:rPr lang="en-US" dirty="0"/>
              <a:t>Several mobile terminals transmit on the same frequency</a:t>
            </a:r>
          </a:p>
          <a:p>
            <a:pPr marL="285750" indent="-285750">
              <a:buFont typeface="Arial" pitchFamily="34" charset="0"/>
              <a:buChar char="•"/>
              <a:defRPr/>
            </a:pPr>
            <a:r>
              <a:rPr lang="en-US" dirty="0"/>
              <a:t>Same transmit power ⇒ large variations in received power</a:t>
            </a:r>
            <a:endParaRPr lang="en-US" sz="1400" dirty="0"/>
          </a:p>
          <a:p>
            <a:pPr marL="285750" indent="-285750">
              <a:buFont typeface="Arial" pitchFamily="34" charset="0"/>
              <a:buChar char="•"/>
              <a:defRPr/>
            </a:pPr>
            <a:r>
              <a:rPr lang="en-US" dirty="0"/>
              <a:t>Mobiles with low path loss will cause large interference</a:t>
            </a:r>
          </a:p>
          <a:p>
            <a:pPr marL="285750" indent="-285750">
              <a:buFont typeface="Arial" pitchFamily="34" charset="0"/>
              <a:buChar char="•"/>
              <a:defRPr/>
            </a:pPr>
            <a:endParaRPr lang="en-US" dirty="0"/>
          </a:p>
          <a:p>
            <a:pPr marL="285750" indent="-285750">
              <a:buFont typeface="Arial" pitchFamily="34" charset="0"/>
              <a:buChar char="•"/>
              <a:defRPr/>
            </a:pPr>
            <a:endParaRPr lang="en-US" dirty="0"/>
          </a:p>
          <a:p>
            <a:pPr marL="285750" indent="-285750">
              <a:buFont typeface="Arial" pitchFamily="34" charset="0"/>
              <a:buChar char="•"/>
              <a:defRPr/>
            </a:pPr>
            <a:endParaRPr lang="en-US" dirty="0"/>
          </a:p>
          <a:p>
            <a:pPr marL="285750" indent="-285750">
              <a:buFont typeface="Arial" pitchFamily="34" charset="0"/>
              <a:buChar char="•"/>
              <a:defRPr/>
            </a:pPr>
            <a:endParaRPr lang="en-US" dirty="0"/>
          </a:p>
          <a:p>
            <a:pPr marL="285750" indent="-285750">
              <a:buFont typeface="Arial" pitchFamily="34" charset="0"/>
              <a:buChar char="•"/>
              <a:defRPr/>
            </a:pPr>
            <a:endParaRPr lang="en-US" dirty="0"/>
          </a:p>
          <a:p>
            <a:pPr marL="285750" indent="-285750">
              <a:buFont typeface="Arial" pitchFamily="34" charset="0"/>
              <a:buChar char="•"/>
              <a:defRPr/>
            </a:pPr>
            <a:endParaRPr lang="en-US" dirty="0"/>
          </a:p>
          <a:p>
            <a:pPr>
              <a:defRPr/>
            </a:pPr>
            <a:endParaRPr lang="en-US" dirty="0"/>
          </a:p>
          <a:p>
            <a:pPr marL="285750" indent="-285750">
              <a:buFont typeface="Arial" pitchFamily="34" charset="0"/>
              <a:buChar char="•"/>
              <a:defRPr/>
            </a:pPr>
            <a:endParaRPr lang="en-US" sz="1400" dirty="0"/>
          </a:p>
        </p:txBody>
      </p:sp>
      <p:pic>
        <p:nvPicPr>
          <p:cNvPr id="1300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4513264"/>
            <a:ext cx="6515100"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052"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8026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1"/>
          <p:cNvSpPr>
            <a:spLocks noChangeArrowheads="1"/>
          </p:cNvSpPr>
          <p:nvPr/>
        </p:nvSpPr>
        <p:spPr bwMode="auto">
          <a:xfrm>
            <a:off x="304801" y="304801"/>
            <a:ext cx="11125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a:t> Set PTX,1 and PTX,2 so that PRX,1 ≈ PRX,2 </a:t>
            </a:r>
          </a:p>
          <a:p>
            <a:r>
              <a:rPr lang="en-US" altLang="en-US"/>
              <a:t>• Open-loop and closed-loop power control</a:t>
            </a:r>
          </a:p>
          <a:p>
            <a:endParaRPr lang="en-US" altLang="en-US"/>
          </a:p>
        </p:txBody>
      </p:sp>
      <p:pic>
        <p:nvPicPr>
          <p:cNvPr id="13107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639" y="914400"/>
            <a:ext cx="730567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07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8" y="3810001"/>
            <a:ext cx="699135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077"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44697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5085184"/>
            <a:ext cx="12192000" cy="1772816"/>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49250" y="572353"/>
            <a:ext cx="11353800" cy="635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8" name="Rectangle 7"/>
          <p:cNvSpPr/>
          <p:nvPr/>
        </p:nvSpPr>
        <p:spPr>
          <a:xfrm>
            <a:off x="8123238" y="210146"/>
            <a:ext cx="4068762" cy="338554"/>
          </a:xfrm>
          <a:prstGeom prst="rect">
            <a:avLst/>
          </a:prstGeom>
        </p:spPr>
        <p:txBody>
          <a:bodyPr wrap="square">
            <a:spAutoFit/>
          </a:bodyPr>
          <a:lstStyle/>
          <a:p>
            <a:r>
              <a:rPr lang="en-US" sz="1600" i="1" dirty="0" smtClean="0">
                <a:latin typeface="Montserrat" panose="00000500000000000000" pitchFamily="50" charset="0"/>
              </a:rPr>
              <a:t>Technology Pathway from 1G to 4G</a:t>
            </a:r>
            <a:endParaRPr lang="en-US" sz="1600" i="1" dirty="0">
              <a:latin typeface="Montserrat" panose="00000500000000000000" pitchFamily="50" charset="0"/>
            </a:endParaRPr>
          </a:p>
        </p:txBody>
      </p:sp>
      <p:sp>
        <p:nvSpPr>
          <p:cNvPr id="2" name="TextBox 1"/>
          <p:cNvSpPr txBox="1"/>
          <p:nvPr/>
        </p:nvSpPr>
        <p:spPr>
          <a:xfrm>
            <a:off x="244863" y="1033366"/>
            <a:ext cx="11660998" cy="1938992"/>
          </a:xfrm>
          <a:prstGeom prst="rect">
            <a:avLst/>
          </a:prstGeom>
          <a:noFill/>
        </p:spPr>
        <p:txBody>
          <a:bodyPr wrap="square" rtlCol="0">
            <a:spAutoFit/>
          </a:bodyPr>
          <a:lstStyle/>
          <a:p>
            <a:r>
              <a:rPr lang="en-US" altLang="en-US" sz="2000" b="1" dirty="0" smtClean="0">
                <a:latin typeface="Montserrat" panose="00000500000000000000" pitchFamily="50" charset="0"/>
              </a:rPr>
              <a:t>CDMA </a:t>
            </a:r>
            <a:r>
              <a:rPr lang="en-US" altLang="en-US" sz="2000" dirty="0" smtClean="0">
                <a:latin typeface="Montserrat" panose="00000500000000000000" pitchFamily="50" charset="0"/>
              </a:rPr>
              <a:t>accomplishes the communication in different code sequence.</a:t>
            </a:r>
          </a:p>
          <a:p>
            <a:r>
              <a:rPr lang="en-US" altLang="en-US" sz="2000" dirty="0" smtClean="0">
                <a:latin typeface="Montserrat" panose="00000500000000000000" pitchFamily="50" charset="0"/>
              </a:rPr>
              <a:t>Special coding is adopted before transmission, then different information will lose</a:t>
            </a:r>
          </a:p>
          <a:p>
            <a:r>
              <a:rPr lang="en-US" altLang="en-US" sz="2000" dirty="0" smtClean="0">
                <a:latin typeface="Montserrat" panose="00000500000000000000" pitchFamily="50" charset="0"/>
              </a:rPr>
              <a:t>nothing after being mixed and transmitted together on the same frequency and at the same time.</a:t>
            </a:r>
          </a:p>
          <a:p>
            <a:r>
              <a:rPr lang="en-US" altLang="en-US" sz="2000" dirty="0" smtClean="0">
                <a:latin typeface="Montserrat" panose="00000500000000000000" pitchFamily="50" charset="0"/>
              </a:rPr>
              <a:t>CDMA can transmit the information of multiple users on a channel at the same time. Mutual interference between users </a:t>
            </a:r>
            <a:r>
              <a:rPr lang="en-US" altLang="en-US" sz="2000" b="1" dirty="0" smtClean="0">
                <a:latin typeface="Montserrat" panose="00000500000000000000" pitchFamily="50" charset="0"/>
              </a:rPr>
              <a:t>is permitted.</a:t>
            </a: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2862" y="3225800"/>
            <a:ext cx="6192837" cy="304027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Tree>
    <p:extLst>
      <p:ext uri="{BB962C8B-B14F-4D97-AF65-F5344CB8AC3E}">
        <p14:creationId xmlns:p14="http://schemas.microsoft.com/office/powerpoint/2010/main" val="112709304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1"/>
          <p:cNvSpPr>
            <a:spLocks noChangeArrowheads="1"/>
          </p:cNvSpPr>
          <p:nvPr/>
        </p:nvSpPr>
        <p:spPr bwMode="auto">
          <a:xfrm>
            <a:off x="457201" y="228600"/>
            <a:ext cx="10744200" cy="840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a:t>IRAT HO GLOBAL STRATEGY</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p:txBody>
      </p:sp>
      <p:pic>
        <p:nvPicPr>
          <p:cNvPr id="1320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1" y="914400"/>
            <a:ext cx="767715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2100"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33805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1"/>
          <p:cNvSpPr>
            <a:spLocks noChangeArrowheads="1"/>
          </p:cNvSpPr>
          <p:nvPr/>
        </p:nvSpPr>
        <p:spPr bwMode="auto">
          <a:xfrm>
            <a:off x="152401" y="111125"/>
            <a:ext cx="11430000" cy="618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b="1"/>
              <a:t>Common RF Terms;</a:t>
            </a:r>
            <a:endParaRPr lang="en-US" altLang="en-US"/>
          </a:p>
          <a:p>
            <a:r>
              <a:rPr lang="en-US" altLang="en-US" b="1">
                <a:solidFill>
                  <a:schemeClr val="tx2"/>
                </a:solidFill>
              </a:rPr>
              <a:t>RSCP(Received Signal Code Power); </a:t>
            </a:r>
            <a:r>
              <a:rPr lang="en-US" altLang="en-US">
                <a:solidFill>
                  <a:schemeClr val="tx2"/>
                </a:solidFill>
              </a:rPr>
              <a:t>It’s the measurement of Pilot signal level/strength in WCDMA(Unit-dBm)</a:t>
            </a:r>
          </a:p>
          <a:p>
            <a:r>
              <a:rPr lang="en-US" altLang="en-US" b="1">
                <a:solidFill>
                  <a:schemeClr val="tx2"/>
                </a:solidFill>
              </a:rPr>
              <a:t>EcNo or EcIo or Ec/Io or Ec/No</a:t>
            </a:r>
            <a:r>
              <a:rPr lang="en-US" altLang="en-US">
                <a:solidFill>
                  <a:schemeClr val="tx2"/>
                </a:solidFill>
              </a:rPr>
              <a:t>(Energy per Chip per Noise spectral density or Energy per Chip per </a:t>
            </a:r>
          </a:p>
          <a:p>
            <a:r>
              <a:rPr lang="en-US" altLang="en-US">
                <a:solidFill>
                  <a:schemeClr val="tx2"/>
                </a:solidFill>
              </a:rPr>
              <a:t>Interference); It’s the measurement of Signal Quality in WCDMA(Unit-dB)</a:t>
            </a:r>
          </a:p>
          <a:p>
            <a:r>
              <a:rPr lang="en-US" altLang="en-US" b="1">
                <a:solidFill>
                  <a:schemeClr val="tx2"/>
                </a:solidFill>
              </a:rPr>
              <a:t>UeTx Power </a:t>
            </a:r>
            <a:r>
              <a:rPr lang="en-US" altLang="en-US">
                <a:solidFill>
                  <a:schemeClr val="tx2"/>
                </a:solidFill>
              </a:rPr>
              <a:t>; It’s the transmit power of the User Equipment ,Its measured in dB(Decibel)  </a:t>
            </a:r>
          </a:p>
          <a:p>
            <a:r>
              <a:rPr lang="en-US" altLang="en-US" b="1">
                <a:solidFill>
                  <a:schemeClr val="tx2"/>
                </a:solidFill>
              </a:rPr>
              <a:t>CQI(Channel Quality indicator);</a:t>
            </a:r>
            <a:r>
              <a:rPr lang="en-US" altLang="en-US">
                <a:solidFill>
                  <a:schemeClr val="tx2"/>
                </a:solidFill>
              </a:rPr>
              <a:t>Its gives measurement about the quality of HSPA channels  during </a:t>
            </a:r>
          </a:p>
          <a:p>
            <a:r>
              <a:rPr lang="en-US" altLang="en-US">
                <a:solidFill>
                  <a:schemeClr val="tx2"/>
                </a:solidFill>
              </a:rPr>
              <a:t>data session.</a:t>
            </a:r>
          </a:p>
          <a:p>
            <a:r>
              <a:rPr lang="en-US" altLang="en-US" b="1">
                <a:solidFill>
                  <a:schemeClr val="tx2"/>
                </a:solidFill>
              </a:rPr>
              <a:t> </a:t>
            </a:r>
            <a:r>
              <a:rPr lang="en-US" altLang="en-US" b="1" u="sng">
                <a:solidFill>
                  <a:schemeClr val="tx2"/>
                </a:solidFill>
              </a:rPr>
              <a:t>Cell I.D</a:t>
            </a:r>
            <a:r>
              <a:rPr lang="en-US" altLang="en-US" b="1">
                <a:solidFill>
                  <a:schemeClr val="tx2"/>
                </a:solidFill>
              </a:rPr>
              <a:t> </a:t>
            </a:r>
            <a:r>
              <a:rPr lang="en-US" altLang="en-US">
                <a:solidFill>
                  <a:schemeClr val="tx2"/>
                </a:solidFill>
              </a:rPr>
              <a:t>– This is the identity or name given to a particular </a:t>
            </a:r>
            <a:r>
              <a:rPr lang="en-US" altLang="en-US" b="1">
                <a:solidFill>
                  <a:schemeClr val="tx2"/>
                </a:solidFill>
              </a:rPr>
              <a:t>Node B </a:t>
            </a:r>
            <a:r>
              <a:rPr lang="en-US" altLang="en-US">
                <a:solidFill>
                  <a:schemeClr val="tx2"/>
                </a:solidFill>
              </a:rPr>
              <a:t>and its cell by the operator.</a:t>
            </a:r>
          </a:p>
          <a:p>
            <a:r>
              <a:rPr lang="en-US" altLang="en-US" b="1" u="sng">
                <a:solidFill>
                  <a:schemeClr val="tx2"/>
                </a:solidFill>
              </a:rPr>
              <a:t>UARFCN</a:t>
            </a:r>
            <a:r>
              <a:rPr lang="en-US" altLang="en-US" b="1">
                <a:solidFill>
                  <a:schemeClr val="tx2"/>
                </a:solidFill>
              </a:rPr>
              <a:t> </a:t>
            </a:r>
            <a:r>
              <a:rPr lang="en-US" altLang="en-US">
                <a:solidFill>
                  <a:schemeClr val="tx2"/>
                </a:solidFill>
              </a:rPr>
              <a:t>– It is the frequency band allotted to the operator. One spectrum bandwidth is of 5MHz in </a:t>
            </a:r>
          </a:p>
          <a:p>
            <a:r>
              <a:rPr lang="en-US" altLang="en-US">
                <a:solidFill>
                  <a:schemeClr val="tx2"/>
                </a:solidFill>
              </a:rPr>
              <a:t> WCDMA or 3G.This window shows us the center frequency of the bandwidth allotted to the operator.</a:t>
            </a:r>
          </a:p>
          <a:p>
            <a:r>
              <a:rPr lang="en-US" altLang="en-US" b="1" u="sng">
                <a:solidFill>
                  <a:schemeClr val="tx2"/>
                </a:solidFill>
              </a:rPr>
              <a:t>Cell Name</a:t>
            </a:r>
            <a:r>
              <a:rPr lang="en-US" altLang="en-US" b="1">
                <a:solidFill>
                  <a:schemeClr val="tx2"/>
                </a:solidFill>
              </a:rPr>
              <a:t> </a:t>
            </a:r>
            <a:r>
              <a:rPr lang="en-US" altLang="en-US">
                <a:solidFill>
                  <a:schemeClr val="tx2"/>
                </a:solidFill>
              </a:rPr>
              <a:t>– It is the name given to particular Node B’s by the operator generally along the lines of </a:t>
            </a:r>
          </a:p>
          <a:p>
            <a:r>
              <a:rPr lang="en-US" altLang="en-US">
                <a:solidFill>
                  <a:schemeClr val="tx2"/>
                </a:solidFill>
              </a:rPr>
              <a:t>the name of the area the </a:t>
            </a:r>
            <a:r>
              <a:rPr lang="en-US" altLang="en-US" b="1">
                <a:solidFill>
                  <a:schemeClr val="tx2"/>
                </a:solidFill>
              </a:rPr>
              <a:t>Node B </a:t>
            </a:r>
            <a:r>
              <a:rPr lang="en-US" altLang="en-US">
                <a:solidFill>
                  <a:schemeClr val="tx2"/>
                </a:solidFill>
              </a:rPr>
              <a:t>is located in.</a:t>
            </a:r>
          </a:p>
          <a:p>
            <a:r>
              <a:rPr lang="en-US" altLang="en-US" b="1" u="sng">
                <a:solidFill>
                  <a:schemeClr val="tx2"/>
                </a:solidFill>
              </a:rPr>
              <a:t>Scrambling Code</a:t>
            </a:r>
            <a:r>
              <a:rPr lang="en-US" altLang="en-US" b="1">
                <a:solidFill>
                  <a:schemeClr val="tx2"/>
                </a:solidFill>
              </a:rPr>
              <a:t> </a:t>
            </a:r>
            <a:r>
              <a:rPr lang="en-US" altLang="en-US">
                <a:solidFill>
                  <a:schemeClr val="tx2"/>
                </a:solidFill>
              </a:rPr>
              <a:t>– Scrambling code is a code assigned to a particular cell. There are 512 such codes </a:t>
            </a:r>
          </a:p>
          <a:p>
            <a:r>
              <a:rPr lang="en-US" altLang="en-US">
                <a:solidFill>
                  <a:schemeClr val="tx2"/>
                </a:solidFill>
              </a:rPr>
              <a:t>for the network to differentiate among different Node B‟s and these codes can be repetitive. They are of two types primary and secondary.</a:t>
            </a:r>
          </a:p>
          <a:p>
            <a:r>
              <a:rPr lang="en-US" altLang="en-US" b="1" u="sng">
                <a:solidFill>
                  <a:schemeClr val="tx2"/>
                </a:solidFill>
              </a:rPr>
              <a:t>AS</a:t>
            </a:r>
            <a:r>
              <a:rPr lang="en-US" altLang="en-US" b="1">
                <a:solidFill>
                  <a:schemeClr val="tx2"/>
                </a:solidFill>
              </a:rPr>
              <a:t> </a:t>
            </a:r>
            <a:r>
              <a:rPr lang="en-US" altLang="en-US">
                <a:solidFill>
                  <a:schemeClr val="tx2"/>
                </a:solidFill>
              </a:rPr>
              <a:t>– This stands for Active Set. Active Set is the set of Scrambling Code which the U.E is currently latched on and there can be a maximum of 6 Scrambling codes in Active Set.</a:t>
            </a:r>
          </a:p>
          <a:p>
            <a:r>
              <a:rPr lang="en-US" altLang="en-US" b="1" u="sng">
                <a:solidFill>
                  <a:schemeClr val="tx2"/>
                </a:solidFill>
              </a:rPr>
              <a:t>MN</a:t>
            </a:r>
            <a:r>
              <a:rPr lang="en-US" altLang="en-US" b="1">
                <a:solidFill>
                  <a:schemeClr val="tx2"/>
                </a:solidFill>
              </a:rPr>
              <a:t> </a:t>
            </a:r>
            <a:r>
              <a:rPr lang="en-US" altLang="en-US">
                <a:solidFill>
                  <a:schemeClr val="tx2"/>
                </a:solidFill>
              </a:rPr>
              <a:t>– MN Stands for monitored neighbor i.e the neighbor cell that is detected by the U.E as a neighbor and is also defined as a neighbor in the network. U.E will initiate a Handover onto the monitored neighbor in case the monitored neighbor has a stronger Rx level than the AS.</a:t>
            </a:r>
          </a:p>
          <a:p>
            <a:r>
              <a:rPr lang="en-US" altLang="en-US" b="1">
                <a:solidFill>
                  <a:schemeClr val="tx2"/>
                </a:solidFill>
              </a:rPr>
              <a:t>  </a:t>
            </a:r>
            <a:endParaRPr lang="en-US" altLang="en-US">
              <a:solidFill>
                <a:schemeClr val="tx2"/>
              </a:solidFill>
            </a:endParaRPr>
          </a:p>
        </p:txBody>
      </p:sp>
      <p:pic>
        <p:nvPicPr>
          <p:cNvPr id="133123"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64264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1"/>
          <p:cNvSpPr>
            <a:spLocks noChangeArrowheads="1"/>
          </p:cNvSpPr>
          <p:nvPr/>
        </p:nvSpPr>
        <p:spPr bwMode="auto">
          <a:xfrm>
            <a:off x="152401" y="36514"/>
            <a:ext cx="11353800" cy="673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b="1" u="sng">
                <a:solidFill>
                  <a:schemeClr val="tx2"/>
                </a:solidFill>
              </a:rPr>
              <a:t>DN</a:t>
            </a:r>
            <a:r>
              <a:rPr lang="en-US" altLang="en-US" b="1">
                <a:solidFill>
                  <a:schemeClr val="tx2"/>
                </a:solidFill>
              </a:rPr>
              <a:t> </a:t>
            </a:r>
            <a:r>
              <a:rPr lang="en-US" altLang="en-US">
                <a:solidFill>
                  <a:schemeClr val="tx2"/>
                </a:solidFill>
              </a:rPr>
              <a:t>- DN stands for Detected Neighbor and as the name suggests it is the neighbor detected by the UE but, is not defined in our network . Hence, the U.E does not handover to the detected neighbor. It can be because of Overshooting of a site, incomplete neighbor list or in case of a new </a:t>
            </a:r>
          </a:p>
          <a:p>
            <a:r>
              <a:rPr lang="en-US" altLang="en-US">
                <a:solidFill>
                  <a:schemeClr val="tx2"/>
                </a:solidFill>
              </a:rPr>
              <a:t>site. It is very important to optimize and have no DNs as they are one of the major reasons of Call drops in 3G.</a:t>
            </a:r>
          </a:p>
          <a:p>
            <a:r>
              <a:rPr lang="en-US" altLang="en-US" b="1">
                <a:solidFill>
                  <a:schemeClr val="tx2"/>
                </a:solidFill>
              </a:rPr>
              <a:t>C/I </a:t>
            </a:r>
            <a:r>
              <a:rPr lang="en-US" altLang="en-US">
                <a:solidFill>
                  <a:schemeClr val="tx2"/>
                </a:solidFill>
              </a:rPr>
              <a:t>(Carrier to Interference ratio); It must not be less than 12 practically.</a:t>
            </a:r>
          </a:p>
          <a:p>
            <a:r>
              <a:rPr lang="en-US" altLang="en-US" b="1">
                <a:solidFill>
                  <a:schemeClr val="tx2"/>
                </a:solidFill>
              </a:rPr>
              <a:t>ARFCN </a:t>
            </a:r>
            <a:r>
              <a:rPr lang="en-US" altLang="en-US">
                <a:solidFill>
                  <a:schemeClr val="tx2"/>
                </a:solidFill>
              </a:rPr>
              <a:t>; Absolute Radio Frequency Channel number, It‟s the frequency carrier number in GSM. It depends on M900 or DCS 1800 Technology.</a:t>
            </a:r>
          </a:p>
          <a:p>
            <a:r>
              <a:rPr lang="en-US" altLang="en-US" b="1">
                <a:solidFill>
                  <a:schemeClr val="tx2"/>
                </a:solidFill>
              </a:rPr>
              <a:t>UARFCN </a:t>
            </a:r>
            <a:r>
              <a:rPr lang="en-US" altLang="en-US">
                <a:solidFill>
                  <a:schemeClr val="tx2"/>
                </a:solidFill>
              </a:rPr>
              <a:t>; UMTS Absolute Radio Frequency Channel number, It‟s the frequency carrier in  </a:t>
            </a:r>
          </a:p>
          <a:p>
            <a:r>
              <a:rPr lang="en-US" altLang="en-US" b="1">
                <a:solidFill>
                  <a:schemeClr val="tx2"/>
                </a:solidFill>
              </a:rPr>
              <a:t>WCDMA</a:t>
            </a:r>
            <a:r>
              <a:rPr lang="en-US" altLang="en-US">
                <a:solidFill>
                  <a:schemeClr val="tx2"/>
                </a:solidFill>
              </a:rPr>
              <a:t>. It depends on how many carrier an operator is using.</a:t>
            </a:r>
          </a:p>
          <a:p>
            <a:r>
              <a:rPr lang="en-US" altLang="en-US" b="1">
                <a:solidFill>
                  <a:schemeClr val="tx2"/>
                </a:solidFill>
              </a:rPr>
              <a:t>BCCH(Broadcast Control Channel); </a:t>
            </a:r>
            <a:r>
              <a:rPr lang="en-US" altLang="en-US">
                <a:solidFill>
                  <a:schemeClr val="tx2"/>
                </a:solidFill>
              </a:rPr>
              <a:t>It‟s the Frequency channel that carries system information and measurement between MS and BTS. MS Camps on this in Idle Mode. </a:t>
            </a:r>
          </a:p>
          <a:p>
            <a:r>
              <a:rPr lang="en-US" altLang="en-US" b="1">
                <a:solidFill>
                  <a:schemeClr val="tx2"/>
                </a:solidFill>
              </a:rPr>
              <a:t>Cell ;</a:t>
            </a:r>
            <a:r>
              <a:rPr lang="en-US" altLang="en-US">
                <a:solidFill>
                  <a:schemeClr val="tx2"/>
                </a:solidFill>
              </a:rPr>
              <a:t>It’s the coverage area of one BCCH</a:t>
            </a:r>
          </a:p>
          <a:p>
            <a:r>
              <a:rPr lang="en-US" altLang="en-US" b="1">
                <a:solidFill>
                  <a:schemeClr val="tx2"/>
                </a:solidFill>
              </a:rPr>
              <a:t>Location Area; </a:t>
            </a:r>
            <a:r>
              <a:rPr lang="en-US" altLang="en-US">
                <a:solidFill>
                  <a:schemeClr val="tx2"/>
                </a:solidFill>
              </a:rPr>
              <a:t>It’s an area where an MS is allowed to roam without Location update.</a:t>
            </a:r>
          </a:p>
          <a:p>
            <a:r>
              <a:rPr lang="en-US" altLang="en-US" b="1">
                <a:solidFill>
                  <a:schemeClr val="tx2"/>
                </a:solidFill>
              </a:rPr>
              <a:t>TCH (Traffic Channel); </a:t>
            </a:r>
            <a:r>
              <a:rPr lang="en-US" altLang="en-US">
                <a:solidFill>
                  <a:schemeClr val="tx2"/>
                </a:solidFill>
              </a:rPr>
              <a:t>It’s a channel used when a mobile is in active or dedicated mode, i.e in </a:t>
            </a:r>
          </a:p>
          <a:p>
            <a:r>
              <a:rPr lang="en-US" altLang="en-US">
                <a:solidFill>
                  <a:schemeClr val="tx2"/>
                </a:solidFill>
              </a:rPr>
              <a:t>conversation.</a:t>
            </a:r>
          </a:p>
          <a:p>
            <a:r>
              <a:rPr lang="en-US" altLang="en-US" b="1">
                <a:solidFill>
                  <a:schemeClr val="tx2"/>
                </a:solidFill>
              </a:rPr>
              <a:t>PSC(Primary scrambling Code) </a:t>
            </a:r>
            <a:r>
              <a:rPr lang="en-US" altLang="en-US">
                <a:solidFill>
                  <a:schemeClr val="tx2"/>
                </a:solidFill>
              </a:rPr>
              <a:t>;Its used by UE to differentiate between serving cells in WCDMA</a:t>
            </a:r>
          </a:p>
          <a:p>
            <a:r>
              <a:rPr lang="en-US" altLang="en-US" b="1">
                <a:solidFill>
                  <a:schemeClr val="tx2"/>
                </a:solidFill>
              </a:rPr>
              <a:t>HSDPA(High Speed Downlink Packet Access) </a:t>
            </a:r>
            <a:r>
              <a:rPr lang="en-US" altLang="en-US">
                <a:solidFill>
                  <a:schemeClr val="tx2"/>
                </a:solidFill>
              </a:rPr>
              <a:t>; Download session, Its throughput is greater than 384Kbps</a:t>
            </a:r>
          </a:p>
          <a:p>
            <a:r>
              <a:rPr lang="en-US" altLang="en-US" b="1">
                <a:solidFill>
                  <a:schemeClr val="tx2"/>
                </a:solidFill>
              </a:rPr>
              <a:t>HSUPA(High Speed Uplink Packet Access) </a:t>
            </a:r>
            <a:r>
              <a:rPr lang="en-US" altLang="en-US">
                <a:solidFill>
                  <a:schemeClr val="tx2"/>
                </a:solidFill>
              </a:rPr>
              <a:t>; Upload session Its throughput is greater than 384 Kbps</a:t>
            </a:r>
          </a:p>
          <a:p>
            <a:r>
              <a:rPr lang="en-US" altLang="en-US" b="1">
                <a:solidFill>
                  <a:schemeClr val="tx2"/>
                </a:solidFill>
              </a:rPr>
              <a:t>R99 (Release 99); </a:t>
            </a:r>
            <a:r>
              <a:rPr lang="en-US" altLang="en-US">
                <a:solidFill>
                  <a:schemeClr val="tx2"/>
                </a:solidFill>
              </a:rPr>
              <a:t>A technology of WCDMA before HSPA. Its throughput is 384 Kbps</a:t>
            </a:r>
          </a:p>
          <a:p>
            <a:r>
              <a:rPr lang="en-US" altLang="en-US">
                <a:solidFill>
                  <a:schemeClr val="tx2"/>
                </a:solidFill>
              </a:rPr>
              <a:t> </a:t>
            </a:r>
          </a:p>
          <a:p>
            <a:r>
              <a:rPr lang="en-US" altLang="en-US">
                <a:solidFill>
                  <a:schemeClr val="tx2"/>
                </a:solidFill>
              </a:rPr>
              <a:t> </a:t>
            </a:r>
          </a:p>
          <a:p>
            <a:endParaRPr lang="en-US" altLang="en-US"/>
          </a:p>
        </p:txBody>
      </p:sp>
      <p:pic>
        <p:nvPicPr>
          <p:cNvPr id="134147"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96767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1"/>
          <p:cNvSpPr>
            <a:spLocks noChangeArrowheads="1"/>
          </p:cNvSpPr>
          <p:nvPr/>
        </p:nvSpPr>
        <p:spPr bwMode="auto">
          <a:xfrm>
            <a:off x="152401" y="228601"/>
            <a:ext cx="11506200" cy="646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b="1"/>
              <a:t>Azimuth/Antenna Orientation</a:t>
            </a:r>
            <a:r>
              <a:rPr lang="en-US" altLang="en-US"/>
              <a:t>; Degree of the direction faced by an antenna.</a:t>
            </a:r>
          </a:p>
          <a:p>
            <a:r>
              <a:rPr lang="en-US" altLang="en-US" b="1"/>
              <a:t>Coordinate; </a:t>
            </a:r>
            <a:r>
              <a:rPr lang="en-US" altLang="en-US"/>
              <a:t>Geographical Location of a site</a:t>
            </a:r>
          </a:p>
          <a:p>
            <a:r>
              <a:rPr lang="en-US" altLang="en-US"/>
              <a:t>Swapped sector/Cross cabling ;Mismatch of Cable A into B or vise-versa </a:t>
            </a:r>
          </a:p>
          <a:p>
            <a:r>
              <a:rPr lang="en-US" altLang="en-US" b="1"/>
              <a:t>Overshooting; </a:t>
            </a:r>
            <a:r>
              <a:rPr lang="en-US" altLang="en-US"/>
              <a:t>Cell serving outside its server distance</a:t>
            </a:r>
          </a:p>
          <a:p>
            <a:r>
              <a:rPr lang="en-US" altLang="en-US" b="1"/>
              <a:t>Poor Coverage </a:t>
            </a:r>
            <a:r>
              <a:rPr lang="en-US" altLang="en-US"/>
              <a:t>;Its means poor signal strength Poor </a:t>
            </a:r>
          </a:p>
          <a:p>
            <a:r>
              <a:rPr lang="en-US" altLang="en-US" b="1"/>
              <a:t>Quality/Interference </a:t>
            </a:r>
            <a:r>
              <a:rPr lang="en-US" altLang="en-US"/>
              <a:t>;It means poor quality</a:t>
            </a:r>
          </a:p>
          <a:p>
            <a:r>
              <a:rPr lang="en-US" altLang="en-US" b="1"/>
              <a:t>No service mode</a:t>
            </a:r>
            <a:r>
              <a:rPr lang="en-US" altLang="en-US"/>
              <a:t>; Emergency calls, no service at all</a:t>
            </a:r>
          </a:p>
          <a:p>
            <a:r>
              <a:rPr lang="en-US" altLang="en-US" b="1"/>
              <a:t>Call set up failure/Blocked call </a:t>
            </a:r>
            <a:r>
              <a:rPr lang="en-US" altLang="en-US"/>
              <a:t>; A user is unable to make call Dropped Calls; A user call drops during </a:t>
            </a:r>
          </a:p>
          <a:p>
            <a:r>
              <a:rPr lang="en-US" altLang="en-US"/>
              <a:t>conversation.</a:t>
            </a:r>
            <a:r>
              <a:rPr lang="en-US" altLang="en-US" b="1"/>
              <a:t> </a:t>
            </a:r>
          </a:p>
          <a:p>
            <a:r>
              <a:rPr lang="en-US" altLang="en-US" b="1"/>
              <a:t>Handover failure </a:t>
            </a:r>
            <a:r>
              <a:rPr lang="en-US" altLang="en-US"/>
              <a:t>; A cell attempt to handover to the target cell fails </a:t>
            </a:r>
          </a:p>
          <a:p>
            <a:r>
              <a:rPr lang="en-US" altLang="en-US" b="1"/>
              <a:t>IRAT</a:t>
            </a:r>
            <a:r>
              <a:rPr lang="en-US" altLang="en-US"/>
              <a:t> </a:t>
            </a:r>
            <a:r>
              <a:rPr lang="en-US" altLang="en-US" b="1"/>
              <a:t>Handover </a:t>
            </a:r>
            <a:r>
              <a:rPr lang="en-US" altLang="en-US"/>
              <a:t>;  Inter Radio Access Technology Handover(3G to 2G)</a:t>
            </a:r>
          </a:p>
          <a:p>
            <a:r>
              <a:rPr lang="en-US" altLang="en-US" b="1"/>
              <a:t>BSC/RNC </a:t>
            </a:r>
            <a:r>
              <a:rPr lang="en-US" altLang="en-US"/>
              <a:t>; Base station Controller /Radio Network Controller-Controls BTS or Node Bs </a:t>
            </a:r>
          </a:p>
          <a:p>
            <a:r>
              <a:rPr lang="en-US" altLang="en-US" b="1"/>
              <a:t>BTS/Node B </a:t>
            </a:r>
            <a:r>
              <a:rPr lang="en-US" altLang="en-US"/>
              <a:t>;Base Transceiver station or Node Bs carries the physical RF equipment like antennas, cables and the transceivers</a:t>
            </a:r>
          </a:p>
          <a:p>
            <a:r>
              <a:rPr lang="en-US" altLang="en-US" b="1"/>
              <a:t>MS/UE ;</a:t>
            </a:r>
            <a:r>
              <a:rPr lang="en-US" altLang="en-US"/>
              <a:t>Mobile Station/ User Equipment</a:t>
            </a:r>
          </a:p>
          <a:p>
            <a:r>
              <a:rPr lang="en-US" altLang="en-US" b="1"/>
              <a:t>Cell ID/Sector ID </a:t>
            </a:r>
            <a:r>
              <a:rPr lang="en-US" altLang="en-US"/>
              <a:t>;Name of a particular cell </a:t>
            </a:r>
            <a:r>
              <a:rPr lang="en-US" altLang="en-US" b="1"/>
              <a:t>Site </a:t>
            </a:r>
            <a:endParaRPr lang="en-US" altLang="en-US"/>
          </a:p>
          <a:p>
            <a:r>
              <a:rPr lang="en-US" altLang="en-US" b="1"/>
              <a:t>ID/Site Name </a:t>
            </a:r>
            <a:r>
              <a:rPr lang="en-US" altLang="en-US"/>
              <a:t>;Name of a site</a:t>
            </a:r>
          </a:p>
          <a:p>
            <a:r>
              <a:rPr lang="en-US" altLang="en-US" b="1"/>
              <a:t>Road Map </a:t>
            </a:r>
            <a:r>
              <a:rPr lang="en-US" altLang="en-US"/>
              <a:t>; A vector of the routes in an area.</a:t>
            </a:r>
          </a:p>
          <a:p>
            <a:r>
              <a:rPr lang="en-US" altLang="en-US" b="1"/>
              <a:t>Cell ref/Cell file ; </a:t>
            </a:r>
            <a:r>
              <a:rPr lang="en-US" altLang="en-US"/>
              <a:t>Database of cells or sites-All information enclosed</a:t>
            </a:r>
          </a:p>
          <a:p>
            <a:r>
              <a:rPr lang="en-US" altLang="en-US" b="1"/>
              <a:t>RxLevel; </a:t>
            </a:r>
            <a:r>
              <a:rPr lang="en-US" altLang="en-US"/>
              <a:t>Level of Received signal strength. In dBm or step. If the value inform of step substract 110 to the value to get dBm value.Rx Level is received power level at MS (maximum Rx Level measured by MS  is (±)–60dBm)</a:t>
            </a:r>
          </a:p>
          <a:p>
            <a:endParaRPr lang="en-US" altLang="en-US"/>
          </a:p>
        </p:txBody>
      </p:sp>
      <p:pic>
        <p:nvPicPr>
          <p:cNvPr id="135171"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35696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1"/>
          <p:cNvSpPr>
            <a:spLocks noChangeArrowheads="1"/>
          </p:cNvSpPr>
          <p:nvPr/>
        </p:nvSpPr>
        <p:spPr bwMode="auto">
          <a:xfrm>
            <a:off x="152401" y="228601"/>
            <a:ext cx="11353800" cy="646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b="1"/>
              <a:t>RxQual</a:t>
            </a:r>
            <a:r>
              <a:rPr lang="en-US" altLang="en-US"/>
              <a:t>; Received signal quality level,measured base on BER (bit error rate).The value is between     0-7,the lower the better.</a:t>
            </a:r>
          </a:p>
          <a:p>
            <a:r>
              <a:rPr lang="en-US" altLang="en-US" b="1"/>
              <a:t>SQI;</a:t>
            </a:r>
            <a:r>
              <a:rPr lang="en-US" altLang="en-US"/>
              <a:t>The parameter used by TEMS to measure Speech Quality.</a:t>
            </a:r>
          </a:p>
          <a:p>
            <a:r>
              <a:rPr lang="en-US" altLang="en-US"/>
              <a:t>SQI has been designed to cover all factors that Rx Qual lack to measure. SQI computation considers the factors: the bit error rate(BER),the frame erasure rate(FER),data on handover events,statistics on the distribution of these parameter.</a:t>
            </a:r>
          </a:p>
          <a:p>
            <a:r>
              <a:rPr lang="en-US" altLang="en-US" b="1"/>
              <a:t>FER </a:t>
            </a:r>
            <a:r>
              <a:rPr lang="en-US" altLang="en-US"/>
              <a:t>– Frame erasure rate; See on“Radio Parameter” windows</a:t>
            </a:r>
          </a:p>
          <a:p>
            <a:r>
              <a:rPr lang="en-US" altLang="en-US" b="1"/>
              <a:t>Hopping </a:t>
            </a:r>
            <a:r>
              <a:rPr lang="en-US" altLang="en-US"/>
              <a:t>;Indicating if SFH implemented. See on “Current Channel” windows, on hopping channel, </a:t>
            </a:r>
          </a:p>
          <a:p>
            <a:r>
              <a:rPr lang="en-US" altLang="en-US"/>
              <a:t>hopping frequencies, MAIO,HSN‟</a:t>
            </a:r>
          </a:p>
          <a:p>
            <a:r>
              <a:rPr lang="en-US" altLang="en-US" b="1"/>
              <a:t>C/I Interference</a:t>
            </a:r>
            <a:r>
              <a:rPr lang="en-US" altLang="en-US"/>
              <a:t> (carrier-over-interference ratio); is The Ratio between the signal strength of the </a:t>
            </a:r>
          </a:p>
          <a:p>
            <a:r>
              <a:rPr lang="en-US" altLang="en-US"/>
              <a:t>current ,Serving cell and the signal strength of undesired(interfering) signal components. The C/I </a:t>
            </a:r>
          </a:p>
          <a:p>
            <a:r>
              <a:rPr lang="en-US" altLang="en-US"/>
              <a:t>measurement function built into TEMS Investigation enables the identification of frequencies that are </a:t>
            </a:r>
          </a:p>
          <a:p>
            <a:r>
              <a:rPr lang="en-US" altLang="en-US"/>
              <a:t>exposed to particularly high levels of interference, something which comes in useful in the verification and optimization of frequency plans.</a:t>
            </a:r>
          </a:p>
          <a:p>
            <a:r>
              <a:rPr lang="en-US" altLang="en-US" b="1"/>
              <a:t>TA (Timing Advance</a:t>
            </a:r>
            <a:r>
              <a:rPr lang="en-US" altLang="en-US"/>
              <a:t>.): This is valid only in dedicated mode, To measure </a:t>
            </a:r>
            <a:r>
              <a:rPr lang="en-US" altLang="en-US" i="1"/>
              <a:t>the distance </a:t>
            </a:r>
            <a:r>
              <a:rPr lang="en-US" altLang="en-US"/>
              <a:t>of MS from   </a:t>
            </a:r>
          </a:p>
          <a:p>
            <a:r>
              <a:rPr lang="en-US" altLang="en-US"/>
              <a:t>  serving cell.. See on “Radio Parameter” windows.</a:t>
            </a:r>
          </a:p>
          <a:p>
            <a:endParaRPr lang="en-US" altLang="en-US" b="1"/>
          </a:p>
          <a:p>
            <a:endParaRPr lang="en-US" altLang="en-US" b="1"/>
          </a:p>
          <a:p>
            <a:endParaRPr lang="en-US" altLang="en-US" b="1"/>
          </a:p>
          <a:p>
            <a:r>
              <a:rPr lang="en-US" altLang="en-US" b="1"/>
              <a:t>Assignment: Cell reselection and Selection principle</a:t>
            </a:r>
          </a:p>
          <a:p>
            <a:r>
              <a:rPr lang="en-US" altLang="en-US" b="1"/>
              <a:t> </a:t>
            </a:r>
            <a:endParaRPr lang="en-US" altLang="en-US"/>
          </a:p>
          <a:p>
            <a:endParaRPr lang="en-US" altLang="en-US"/>
          </a:p>
          <a:p>
            <a:endParaRPr lang="en-US" altLang="en-US"/>
          </a:p>
        </p:txBody>
      </p:sp>
      <p:pic>
        <p:nvPicPr>
          <p:cNvPr id="136195"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40984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19" name="Rectangle 2"/>
          <p:cNvSpPr>
            <a:spLocks noChangeArrowheads="1"/>
          </p:cNvSpPr>
          <p:nvPr/>
        </p:nvSpPr>
        <p:spPr bwMode="auto">
          <a:xfrm>
            <a:off x="152401" y="320675"/>
            <a:ext cx="112014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b="1"/>
              <a:t>Radio Link Time out; </a:t>
            </a:r>
            <a:r>
              <a:rPr lang="en-US" altLang="en-US"/>
              <a:t>Radio Link Timeout (T100 in the MS) is sent in the Cell Options information element. The mobile uses this value to determine whether there is still</a:t>
            </a:r>
          </a:p>
          <a:p>
            <a:r>
              <a:rPr lang="en-US" altLang="en-US"/>
              <a:t>good radio contact with the base station. The S counter in the mobile is loaded with this value, fixed at 8 SACCH frames, and the value is decremented by 1 if an SACCH message could not be decoded, or incremented by 2 if an SACCH message was properly received. If the value drops to 0, the mobile communicates that it has lost the base station</a:t>
            </a:r>
            <a:r>
              <a:rPr lang="en-US" altLang="en-US" b="1"/>
              <a:t>.</a:t>
            </a:r>
            <a:endParaRPr lang="en-US" altLang="en-US"/>
          </a:p>
        </p:txBody>
      </p:sp>
    </p:spTree>
    <p:extLst>
      <p:ext uri="{BB962C8B-B14F-4D97-AF65-F5344CB8AC3E}">
        <p14:creationId xmlns:p14="http://schemas.microsoft.com/office/powerpoint/2010/main" val="42553841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8" y="152401"/>
            <a:ext cx="9753600" cy="563563"/>
          </a:xfrm>
        </p:spPr>
        <p:txBody>
          <a:bodyPr>
            <a:normAutofit fontScale="90000"/>
          </a:bodyPr>
          <a:lstStyle/>
          <a:p>
            <a:pPr>
              <a:defRPr/>
            </a:pPr>
            <a:r>
              <a:rPr lang="en-US" dirty="0">
                <a:solidFill>
                  <a:schemeClr val="tx2">
                    <a:lumMod val="50000"/>
                    <a:lumOff val="50000"/>
                  </a:schemeClr>
                </a:solidFill>
              </a:rPr>
              <a:t>Drive Test Optimization</a:t>
            </a:r>
          </a:p>
        </p:txBody>
      </p:sp>
      <p:sp>
        <p:nvSpPr>
          <p:cNvPr id="138243" name="Content Placeholder 2"/>
          <p:cNvSpPr>
            <a:spLocks noGrp="1"/>
          </p:cNvSpPr>
          <p:nvPr>
            <p:ph idx="1"/>
          </p:nvPr>
        </p:nvSpPr>
        <p:spPr>
          <a:xfrm>
            <a:off x="1589" y="838200"/>
            <a:ext cx="10895013" cy="5562600"/>
          </a:xfrm>
        </p:spPr>
        <p:txBody>
          <a:bodyPr/>
          <a:lstStyle/>
          <a:p>
            <a:pPr marL="44450" indent="0">
              <a:buNone/>
            </a:pPr>
            <a:r>
              <a:rPr lang="en-US" altLang="en-US" sz="1800" b="1"/>
              <a:t>What is Drivetest?</a:t>
            </a:r>
          </a:p>
          <a:p>
            <a:pPr marL="44450" indent="0">
              <a:buNone/>
            </a:pPr>
            <a:r>
              <a:rPr lang="en-US" altLang="en-US" sz="1800">
                <a:solidFill>
                  <a:schemeClr val="tx2"/>
                </a:solidFill>
              </a:rPr>
              <a:t>It is the process of data collection from the network in order to know or have an idea of the subscribers_ perception of the network from the view of a single subscriber. It is carried out to check the network performance by means of coverage evaluation, system availability, network capacity, network retainability and call quality. This is accomplished by checking for the status of the KPI(Key Performance Indicator) such Rx Level (Receive Level), Rx Quality (Receive Quality), SQI (Speech Quality Index), etc in order to make appropriate recommendations where necessary for effective optimization</a:t>
            </a:r>
            <a:r>
              <a:rPr lang="en-US" altLang="en-US" sz="1800"/>
              <a:t>.</a:t>
            </a:r>
          </a:p>
          <a:p>
            <a:pPr marL="44450" indent="0">
              <a:buNone/>
            </a:pPr>
            <a:r>
              <a:rPr lang="en-US" altLang="en-US" sz="1800" b="1"/>
              <a:t>         DRIVE TEST EQUIPMENT</a:t>
            </a:r>
          </a:p>
          <a:p>
            <a:pPr lvl="1"/>
            <a:r>
              <a:rPr lang="en-US" altLang="en-US" sz="1800">
                <a:solidFill>
                  <a:schemeClr val="tx2"/>
                </a:solidFill>
              </a:rPr>
              <a:t>Laptop</a:t>
            </a:r>
          </a:p>
          <a:p>
            <a:pPr lvl="1"/>
            <a:r>
              <a:rPr lang="en-US" altLang="en-US" sz="1800">
                <a:solidFill>
                  <a:schemeClr val="tx2"/>
                </a:solidFill>
              </a:rPr>
              <a:t>Dongle</a:t>
            </a:r>
          </a:p>
          <a:p>
            <a:pPr lvl="1"/>
            <a:r>
              <a:rPr lang="en-US" altLang="en-US" sz="1800">
                <a:solidFill>
                  <a:schemeClr val="tx2"/>
                </a:solidFill>
              </a:rPr>
              <a:t>TEMS software/Nemo/Xcal/RCU Dongili</a:t>
            </a:r>
          </a:p>
          <a:p>
            <a:pPr lvl="1"/>
            <a:r>
              <a:rPr lang="en-US" altLang="en-US" sz="1800">
                <a:solidFill>
                  <a:schemeClr val="tx2"/>
                </a:solidFill>
              </a:rPr>
              <a:t>Inverter -Power supply needed, usually using inverter in the car from laptop, GPS and MS</a:t>
            </a:r>
          </a:p>
          <a:p>
            <a:pPr lvl="1"/>
            <a:r>
              <a:rPr lang="en-US" altLang="en-US" sz="1800">
                <a:solidFill>
                  <a:schemeClr val="tx2"/>
                </a:solidFill>
              </a:rPr>
              <a:t>GPS (Global Positioning System)</a:t>
            </a:r>
          </a:p>
          <a:p>
            <a:pPr lvl="1"/>
            <a:r>
              <a:rPr lang="en-US" altLang="en-US" sz="1800">
                <a:solidFill>
                  <a:schemeClr val="tx2"/>
                </a:solidFill>
              </a:rPr>
              <a:t>MS -TEMS phones/Xcal phones like Samsung,Nokia,Sony Ericsson</a:t>
            </a:r>
          </a:p>
          <a:p>
            <a:pPr lvl="1"/>
            <a:r>
              <a:rPr lang="en-US" altLang="en-US" sz="1800">
                <a:solidFill>
                  <a:schemeClr val="tx2"/>
                </a:solidFill>
              </a:rPr>
              <a:t>USB Hub</a:t>
            </a:r>
          </a:p>
          <a:p>
            <a:pPr lvl="1"/>
            <a:r>
              <a:rPr lang="en-US" altLang="en-US" sz="1800">
                <a:solidFill>
                  <a:schemeClr val="tx2"/>
                </a:solidFill>
              </a:rPr>
              <a:t>Scanner, AQM Module for MOS e.t.c</a:t>
            </a:r>
          </a:p>
          <a:p>
            <a:pPr marL="44450" indent="0">
              <a:buNone/>
            </a:pPr>
            <a:endParaRPr lang="en-US" altLang="en-US" sz="1800">
              <a:solidFill>
                <a:schemeClr val="tx2"/>
              </a:solidFill>
            </a:endParaRPr>
          </a:p>
          <a:p>
            <a:pPr marL="44450" indent="0">
              <a:buNone/>
            </a:pPr>
            <a:endParaRPr lang="en-US" altLang="en-US" smtClean="0"/>
          </a:p>
        </p:txBody>
      </p:sp>
      <p:pic>
        <p:nvPicPr>
          <p:cNvPr id="138244"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75235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263" y="152400"/>
            <a:ext cx="11620500" cy="5355312"/>
          </a:xfrm>
          <a:prstGeom prst="rect">
            <a:avLst/>
          </a:prstGeom>
        </p:spPr>
        <p:txBody>
          <a:bodyPr>
            <a:spAutoFit/>
          </a:bodyPr>
          <a:lstStyle/>
          <a:p>
            <a:pPr>
              <a:defRPr/>
            </a:pPr>
            <a:r>
              <a:rPr lang="en-US" b="1" dirty="0"/>
              <a:t>   </a:t>
            </a:r>
            <a:r>
              <a:rPr lang="en-US" b="1" dirty="0">
                <a:solidFill>
                  <a:schemeClr val="tx2"/>
                </a:solidFill>
              </a:rPr>
              <a:t>TYPES OF DRIVE TEST</a:t>
            </a:r>
          </a:p>
          <a:p>
            <a:pPr marL="285750" indent="-285750">
              <a:buFont typeface="Arial" pitchFamily="34" charset="0"/>
              <a:buChar char="•"/>
              <a:defRPr/>
            </a:pPr>
            <a:r>
              <a:rPr lang="en-US" dirty="0">
                <a:solidFill>
                  <a:schemeClr val="tx2"/>
                </a:solidFill>
              </a:rPr>
              <a:t>Pre-Launch Drive Test or Single Site Verification (SSV) which involves </a:t>
            </a:r>
            <a:r>
              <a:rPr lang="en-US" dirty="0" err="1">
                <a:solidFill>
                  <a:schemeClr val="tx2"/>
                </a:solidFill>
              </a:rPr>
              <a:t>Trx</a:t>
            </a:r>
            <a:r>
              <a:rPr lang="en-US" dirty="0">
                <a:solidFill>
                  <a:schemeClr val="tx2"/>
                </a:solidFill>
              </a:rPr>
              <a:t> test, Coverage test, Ftp </a:t>
            </a:r>
          </a:p>
          <a:p>
            <a:pPr>
              <a:defRPr/>
            </a:pPr>
            <a:r>
              <a:rPr lang="en-US" dirty="0">
                <a:solidFill>
                  <a:schemeClr val="tx2"/>
                </a:solidFill>
              </a:rPr>
              <a:t>  test, PS attach &amp; Detach and Handover test. </a:t>
            </a:r>
          </a:p>
          <a:p>
            <a:pPr marL="285750" indent="-285750">
              <a:buFont typeface="Arial" pitchFamily="34" charset="0"/>
              <a:buChar char="•"/>
              <a:defRPr/>
            </a:pPr>
            <a:r>
              <a:rPr lang="en-US" dirty="0">
                <a:solidFill>
                  <a:schemeClr val="tx2"/>
                </a:solidFill>
              </a:rPr>
              <a:t>Cluster Drive Test </a:t>
            </a:r>
          </a:p>
          <a:p>
            <a:pPr marL="285750" indent="-285750">
              <a:buFont typeface="Arial" pitchFamily="34" charset="0"/>
              <a:buChar char="•"/>
              <a:defRPr/>
            </a:pPr>
            <a:r>
              <a:rPr lang="en-US" dirty="0" err="1">
                <a:solidFill>
                  <a:schemeClr val="tx2"/>
                </a:solidFill>
              </a:rPr>
              <a:t>Preswap</a:t>
            </a:r>
            <a:r>
              <a:rPr lang="en-US" dirty="0">
                <a:solidFill>
                  <a:schemeClr val="tx2"/>
                </a:solidFill>
              </a:rPr>
              <a:t> and post swap Drive test </a:t>
            </a:r>
          </a:p>
          <a:p>
            <a:pPr marL="285750" indent="-285750">
              <a:buFont typeface="Arial" pitchFamily="34" charset="0"/>
              <a:buChar char="•"/>
              <a:defRPr/>
            </a:pPr>
            <a:r>
              <a:rPr lang="en-US" dirty="0">
                <a:solidFill>
                  <a:schemeClr val="tx2"/>
                </a:solidFill>
              </a:rPr>
              <a:t>Troubleshooting Drive Test</a:t>
            </a:r>
          </a:p>
          <a:p>
            <a:pPr marL="285750" indent="-285750">
              <a:buFont typeface="Arial" pitchFamily="34" charset="0"/>
              <a:buChar char="•"/>
              <a:defRPr/>
            </a:pPr>
            <a:r>
              <a:rPr lang="en-US" dirty="0">
                <a:solidFill>
                  <a:schemeClr val="tx2"/>
                </a:solidFill>
              </a:rPr>
              <a:t>Benchmarking </a:t>
            </a:r>
            <a:r>
              <a:rPr lang="en-US" dirty="0" err="1">
                <a:solidFill>
                  <a:schemeClr val="tx2"/>
                </a:solidFill>
              </a:rPr>
              <a:t>Drivetest</a:t>
            </a:r>
            <a:r>
              <a:rPr lang="en-US" dirty="0">
                <a:solidFill>
                  <a:schemeClr val="tx2"/>
                </a:solidFill>
              </a:rPr>
              <a:t> as it may be categorized.</a:t>
            </a:r>
          </a:p>
          <a:p>
            <a:pPr>
              <a:defRPr/>
            </a:pPr>
            <a:r>
              <a:rPr lang="en-US" dirty="0">
                <a:solidFill>
                  <a:schemeClr val="tx2"/>
                </a:solidFill>
              </a:rPr>
              <a:t> </a:t>
            </a:r>
          </a:p>
          <a:p>
            <a:pPr>
              <a:defRPr/>
            </a:pPr>
            <a:r>
              <a:rPr lang="en-US" b="1" dirty="0">
                <a:solidFill>
                  <a:schemeClr val="tx2"/>
                </a:solidFill>
              </a:rPr>
              <a:t>    MODES OF DRIVE TEST</a:t>
            </a:r>
          </a:p>
          <a:p>
            <a:pPr>
              <a:defRPr/>
            </a:pPr>
            <a:r>
              <a:rPr lang="en-US" b="1" dirty="0">
                <a:solidFill>
                  <a:schemeClr val="tx2"/>
                </a:solidFill>
              </a:rPr>
              <a:t>Long Call Mode </a:t>
            </a:r>
            <a:r>
              <a:rPr lang="en-US" dirty="0">
                <a:solidFill>
                  <a:schemeClr val="tx2"/>
                </a:solidFill>
              </a:rPr>
              <a:t>; Making continuous call along drive test activity. Before starting</a:t>
            </a:r>
          </a:p>
          <a:p>
            <a:pPr>
              <a:defRPr/>
            </a:pPr>
            <a:r>
              <a:rPr lang="en-US" dirty="0">
                <a:solidFill>
                  <a:schemeClr val="tx2"/>
                </a:solidFill>
              </a:rPr>
              <a:t>the route, call the Mobile Terminating Call(MTC) number, ex. 385 for a network. Create call for 9999999999 </a:t>
            </a:r>
            <a:r>
              <a:rPr lang="en-US" dirty="0" err="1">
                <a:solidFill>
                  <a:schemeClr val="tx2"/>
                </a:solidFill>
              </a:rPr>
              <a:t>Secs</a:t>
            </a:r>
            <a:r>
              <a:rPr lang="en-US" dirty="0">
                <a:solidFill>
                  <a:schemeClr val="tx2"/>
                </a:solidFill>
              </a:rPr>
              <a:t> and idle for 10 s.</a:t>
            </a:r>
          </a:p>
          <a:p>
            <a:pPr>
              <a:defRPr/>
            </a:pPr>
            <a:r>
              <a:rPr lang="en-US" dirty="0">
                <a:solidFill>
                  <a:schemeClr val="tx2"/>
                </a:solidFill>
              </a:rPr>
              <a:t>And only stop the call when the route (drive test) is finished. This is carried out to see	the quality and coverage of the network and to check the network </a:t>
            </a:r>
            <a:r>
              <a:rPr lang="en-US" dirty="0" err="1">
                <a:solidFill>
                  <a:schemeClr val="tx2"/>
                </a:solidFill>
              </a:rPr>
              <a:t>retainability</a:t>
            </a:r>
            <a:r>
              <a:rPr lang="en-US" dirty="0">
                <a:solidFill>
                  <a:schemeClr val="tx2"/>
                </a:solidFill>
              </a:rPr>
              <a:t> or sustainability </a:t>
            </a:r>
            <a:r>
              <a:rPr lang="en-US" dirty="0" err="1">
                <a:solidFill>
                  <a:schemeClr val="tx2"/>
                </a:solidFill>
              </a:rPr>
              <a:t>e.g</a:t>
            </a:r>
            <a:r>
              <a:rPr lang="en-US" dirty="0">
                <a:solidFill>
                  <a:schemeClr val="tx2"/>
                </a:solidFill>
              </a:rPr>
              <a:t> Call Drop Rate, Handover Success Rate, </a:t>
            </a:r>
            <a:r>
              <a:rPr lang="en-US" dirty="0" err="1">
                <a:solidFill>
                  <a:schemeClr val="tx2"/>
                </a:solidFill>
              </a:rPr>
              <a:t>etc</a:t>
            </a:r>
            <a:endParaRPr lang="en-US" dirty="0">
              <a:solidFill>
                <a:schemeClr val="tx2"/>
              </a:solidFill>
            </a:endParaRPr>
          </a:p>
          <a:p>
            <a:pPr>
              <a:defRPr/>
            </a:pPr>
            <a:r>
              <a:rPr lang="en-US" b="1" dirty="0">
                <a:solidFill>
                  <a:schemeClr val="tx2"/>
                </a:solidFill>
              </a:rPr>
              <a:t>     Short Call Mode; </a:t>
            </a:r>
            <a:r>
              <a:rPr lang="en-US" dirty="0">
                <a:solidFill>
                  <a:schemeClr val="tx2"/>
                </a:solidFill>
              </a:rPr>
              <a:t>Creating the sequence of call along the drive test activity Before starting the route create call sequence, for example:</a:t>
            </a:r>
          </a:p>
          <a:p>
            <a:pPr>
              <a:defRPr/>
            </a:pPr>
            <a:r>
              <a:rPr lang="en-US" dirty="0">
                <a:solidFill>
                  <a:schemeClr val="tx2"/>
                </a:solidFill>
              </a:rPr>
              <a:t>Create call for 45s and idle for 10 s.</a:t>
            </a:r>
          </a:p>
          <a:p>
            <a:pPr>
              <a:defRPr/>
            </a:pPr>
            <a:r>
              <a:rPr lang="en-US" dirty="0">
                <a:solidFill>
                  <a:schemeClr val="tx2"/>
                </a:solidFill>
              </a:rPr>
              <a:t>NB; Short call is used to check the network accessibility </a:t>
            </a:r>
            <a:r>
              <a:rPr lang="en-US" dirty="0" err="1">
                <a:solidFill>
                  <a:schemeClr val="tx2"/>
                </a:solidFill>
              </a:rPr>
              <a:t>e.g</a:t>
            </a:r>
            <a:r>
              <a:rPr lang="en-US" dirty="0">
                <a:solidFill>
                  <a:schemeClr val="tx2"/>
                </a:solidFill>
              </a:rPr>
              <a:t> Call Set-up Success Rate </a:t>
            </a:r>
          </a:p>
          <a:p>
            <a:pPr>
              <a:defRPr/>
            </a:pPr>
            <a:r>
              <a:rPr lang="en-US" b="1" dirty="0">
                <a:solidFill>
                  <a:schemeClr val="tx2"/>
                </a:solidFill>
              </a:rPr>
              <a:t>IDLE MODE; </a:t>
            </a:r>
            <a:r>
              <a:rPr lang="en-US" dirty="0">
                <a:solidFill>
                  <a:schemeClr val="tx2"/>
                </a:solidFill>
              </a:rPr>
              <a:t>Along the drive test activity, the MS is “ON” but no call occur</a:t>
            </a:r>
          </a:p>
        </p:txBody>
      </p:sp>
      <p:pic>
        <p:nvPicPr>
          <p:cNvPr id="139267"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60860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2" y="228600"/>
            <a:ext cx="4924425" cy="238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52401" y="234951"/>
            <a:ext cx="6553200" cy="6740307"/>
          </a:xfrm>
          <a:prstGeom prst="rect">
            <a:avLst/>
          </a:prstGeom>
        </p:spPr>
        <p:txBody>
          <a:bodyPr>
            <a:spAutoFit/>
          </a:bodyPr>
          <a:lstStyle/>
          <a:p>
            <a:pPr>
              <a:defRPr/>
            </a:pPr>
            <a:endParaRPr lang="en-US" b="1" dirty="0"/>
          </a:p>
          <a:p>
            <a:pPr>
              <a:defRPr/>
            </a:pPr>
            <a:endParaRPr lang="en-US" b="1" dirty="0"/>
          </a:p>
          <a:p>
            <a:pPr>
              <a:defRPr/>
            </a:pPr>
            <a:endParaRPr lang="en-US" b="1" dirty="0"/>
          </a:p>
          <a:p>
            <a:pPr>
              <a:defRPr/>
            </a:pPr>
            <a:endParaRPr lang="en-US" b="1" dirty="0"/>
          </a:p>
          <a:p>
            <a:pPr>
              <a:defRPr/>
            </a:pPr>
            <a:endParaRPr lang="en-US" b="1" dirty="0"/>
          </a:p>
          <a:p>
            <a:pPr>
              <a:defRPr/>
            </a:pPr>
            <a:endParaRPr lang="en-US" b="1" dirty="0"/>
          </a:p>
          <a:p>
            <a:pPr>
              <a:defRPr/>
            </a:pPr>
            <a:endParaRPr lang="en-US" b="1" dirty="0"/>
          </a:p>
          <a:p>
            <a:pPr>
              <a:defRPr/>
            </a:pPr>
            <a:endParaRPr lang="en-US" b="1" dirty="0"/>
          </a:p>
          <a:p>
            <a:pPr>
              <a:defRPr/>
            </a:pPr>
            <a:endParaRPr lang="en-US" b="1" dirty="0"/>
          </a:p>
          <a:p>
            <a:pPr marL="285750" indent="-285750">
              <a:buFont typeface="Arial" pitchFamily="34" charset="0"/>
              <a:buChar char="•"/>
              <a:defRPr/>
            </a:pPr>
            <a:r>
              <a:rPr lang="en-US" b="1" dirty="0"/>
              <a:t> </a:t>
            </a:r>
            <a:r>
              <a:rPr lang="en-US" b="1" dirty="0" err="1"/>
              <a:t>RxLevel</a:t>
            </a:r>
            <a:r>
              <a:rPr lang="en-US" b="1" dirty="0"/>
              <a:t> ;</a:t>
            </a:r>
            <a:r>
              <a:rPr lang="en-US" dirty="0"/>
              <a:t>Level of Received signal strength. In </a:t>
            </a:r>
            <a:r>
              <a:rPr lang="en-US" dirty="0" err="1"/>
              <a:t>dBm</a:t>
            </a:r>
            <a:r>
              <a:rPr lang="en-US" dirty="0"/>
              <a:t> or step. If the value in form of step </a:t>
            </a:r>
            <a:r>
              <a:rPr lang="en-US" dirty="0" err="1"/>
              <a:t>substract</a:t>
            </a:r>
            <a:r>
              <a:rPr lang="en-US" dirty="0"/>
              <a:t> 110 to the value to get </a:t>
            </a:r>
            <a:r>
              <a:rPr lang="en-US" dirty="0" err="1"/>
              <a:t>dBm</a:t>
            </a:r>
            <a:r>
              <a:rPr lang="en-US" dirty="0"/>
              <a:t> value. </a:t>
            </a:r>
            <a:r>
              <a:rPr lang="en-US" dirty="0" err="1"/>
              <a:t>RxLevel</a:t>
            </a:r>
            <a:r>
              <a:rPr lang="en-US" dirty="0"/>
              <a:t> is received power level at MS (maximum </a:t>
            </a:r>
            <a:r>
              <a:rPr lang="en-US" dirty="0" err="1"/>
              <a:t>RxLevel</a:t>
            </a:r>
            <a:r>
              <a:rPr lang="en-US" dirty="0"/>
              <a:t> measured by MS is (±)– 60 </a:t>
            </a:r>
            <a:r>
              <a:rPr lang="en-US" dirty="0" err="1"/>
              <a:t>dBm</a:t>
            </a:r>
            <a:endParaRPr lang="en-US" dirty="0"/>
          </a:p>
          <a:p>
            <a:pPr marL="285750" indent="-285750">
              <a:buFont typeface="Arial" pitchFamily="34" charset="0"/>
              <a:buChar char="•"/>
              <a:defRPr/>
            </a:pPr>
            <a:endParaRPr lang="en-US" dirty="0"/>
          </a:p>
          <a:p>
            <a:pPr marL="285750" indent="-285750">
              <a:buFont typeface="Arial" pitchFamily="34" charset="0"/>
              <a:buChar char="•"/>
              <a:defRPr/>
            </a:pPr>
            <a:endParaRPr lang="en-US" dirty="0"/>
          </a:p>
          <a:p>
            <a:pPr marL="285750" indent="-285750">
              <a:buFont typeface="Arial" pitchFamily="34" charset="0"/>
              <a:buChar char="•"/>
              <a:defRPr/>
            </a:pPr>
            <a:endParaRPr lang="en-US" dirty="0"/>
          </a:p>
          <a:p>
            <a:pPr marL="285750" indent="-285750">
              <a:buFont typeface="Arial" pitchFamily="34" charset="0"/>
              <a:buChar char="•"/>
              <a:defRPr/>
            </a:pPr>
            <a:endParaRPr lang="en-US" dirty="0"/>
          </a:p>
          <a:p>
            <a:pPr marL="285750" indent="-285750">
              <a:buFont typeface="Arial" pitchFamily="34" charset="0"/>
              <a:buChar char="•"/>
              <a:defRPr/>
            </a:pPr>
            <a:endParaRPr lang="en-US" dirty="0"/>
          </a:p>
          <a:p>
            <a:pPr marL="285750" indent="-285750">
              <a:buFont typeface="Arial" pitchFamily="34" charset="0"/>
              <a:buChar char="•"/>
              <a:defRPr/>
            </a:pPr>
            <a:endParaRPr lang="en-US" dirty="0"/>
          </a:p>
          <a:p>
            <a:pPr marL="285750" indent="-285750">
              <a:buFont typeface="Arial" pitchFamily="34" charset="0"/>
              <a:buChar char="•"/>
              <a:defRPr/>
            </a:pPr>
            <a:endParaRPr lang="en-US" dirty="0"/>
          </a:p>
          <a:p>
            <a:pPr marL="285750" indent="-285750">
              <a:buFont typeface="Arial" pitchFamily="34" charset="0"/>
              <a:buChar char="•"/>
              <a:defRPr/>
            </a:pPr>
            <a:endParaRPr lang="en-US" dirty="0"/>
          </a:p>
          <a:p>
            <a:pPr marL="285750" indent="-285750">
              <a:buFont typeface="Arial" pitchFamily="34" charset="0"/>
              <a:buChar char="•"/>
              <a:defRPr/>
            </a:pPr>
            <a:r>
              <a:rPr lang="en-US" b="1" dirty="0"/>
              <a:t> </a:t>
            </a:r>
            <a:r>
              <a:rPr lang="en-US" b="1" dirty="0" err="1"/>
              <a:t>RxQual</a:t>
            </a:r>
            <a:r>
              <a:rPr lang="en-US" b="1" dirty="0"/>
              <a:t>; </a:t>
            </a:r>
            <a:r>
              <a:rPr lang="en-US" dirty="0"/>
              <a:t>Received signal quality level, measured base on BER (bit error rate). The value is between 0-7, the lower the better.</a:t>
            </a:r>
          </a:p>
          <a:p>
            <a:pPr marL="285750" indent="-285750">
              <a:buFont typeface="Arial" pitchFamily="34" charset="0"/>
              <a:buChar char="•"/>
              <a:defRPr/>
            </a:pPr>
            <a:endParaRPr lang="en-US" dirty="0"/>
          </a:p>
        </p:txBody>
      </p:sp>
      <p:pic>
        <p:nvPicPr>
          <p:cNvPr id="14029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2" y="3781426"/>
            <a:ext cx="4276725"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0293"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1187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2" y="152401"/>
            <a:ext cx="5095875"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27027" y="125414"/>
            <a:ext cx="10950575" cy="4524375"/>
          </a:xfrm>
          <a:prstGeom prst="rect">
            <a:avLst/>
          </a:prstGeom>
        </p:spPr>
        <p:txBody>
          <a:bodyPr>
            <a:spAutoFit/>
          </a:bodyPr>
          <a:lstStyle/>
          <a:p>
            <a:pPr>
              <a:defRPr/>
            </a:pPr>
            <a:r>
              <a:rPr lang="en-US" b="1" dirty="0"/>
              <a:t> </a:t>
            </a:r>
          </a:p>
          <a:p>
            <a:pPr>
              <a:defRPr/>
            </a:pPr>
            <a:endParaRPr lang="en-US" b="1" dirty="0"/>
          </a:p>
          <a:p>
            <a:pPr>
              <a:defRPr/>
            </a:pPr>
            <a:endParaRPr lang="en-US" b="1" dirty="0"/>
          </a:p>
          <a:p>
            <a:pPr>
              <a:defRPr/>
            </a:pPr>
            <a:endParaRPr lang="en-US" b="1" dirty="0"/>
          </a:p>
          <a:p>
            <a:pPr>
              <a:defRPr/>
            </a:pPr>
            <a:endParaRPr lang="en-US" b="1" dirty="0"/>
          </a:p>
          <a:p>
            <a:pPr>
              <a:defRPr/>
            </a:pPr>
            <a:endParaRPr lang="en-US" b="1" dirty="0"/>
          </a:p>
          <a:p>
            <a:pPr>
              <a:defRPr/>
            </a:pPr>
            <a:endParaRPr lang="en-US" b="1" dirty="0"/>
          </a:p>
          <a:p>
            <a:pPr marL="285750" indent="-285750">
              <a:buFont typeface="Arial" pitchFamily="34" charset="0"/>
              <a:buChar char="•"/>
              <a:defRPr/>
            </a:pPr>
            <a:r>
              <a:rPr lang="en-US" b="1" dirty="0"/>
              <a:t>SQI; </a:t>
            </a:r>
            <a:r>
              <a:rPr lang="en-US" dirty="0"/>
              <a:t>The parameter used by TEMS to measure Speech Quality.</a:t>
            </a:r>
          </a:p>
          <a:p>
            <a:pPr>
              <a:defRPr/>
            </a:pPr>
            <a:r>
              <a:rPr lang="en-US" dirty="0"/>
              <a:t>SQI has been designed to cover all factors that </a:t>
            </a:r>
            <a:r>
              <a:rPr lang="en-US" dirty="0" err="1"/>
              <a:t>RxQual</a:t>
            </a:r>
            <a:r>
              <a:rPr lang="en-US" dirty="0"/>
              <a:t> lack to measure.</a:t>
            </a:r>
          </a:p>
          <a:p>
            <a:pPr>
              <a:defRPr/>
            </a:pPr>
            <a:r>
              <a:rPr lang="en-US" dirty="0"/>
              <a:t>SQI computation considers the factors: the bit error rate (BER),the frame erasure rate (FER) and data on handover events statistics on the distribution of these parameters</a:t>
            </a:r>
          </a:p>
          <a:p>
            <a:pPr>
              <a:defRPr/>
            </a:pPr>
            <a:endParaRPr lang="en-US" dirty="0"/>
          </a:p>
          <a:p>
            <a:pPr marL="285750" indent="-285750">
              <a:buFont typeface="Arial" pitchFamily="34" charset="0"/>
              <a:buChar char="•"/>
              <a:defRPr/>
            </a:pPr>
            <a:r>
              <a:rPr lang="en-US" dirty="0"/>
              <a:t>Others</a:t>
            </a:r>
          </a:p>
          <a:p>
            <a:pPr>
              <a:defRPr/>
            </a:pPr>
            <a:r>
              <a:rPr lang="en-US" dirty="0"/>
              <a:t>FER -</a:t>
            </a:r>
            <a:r>
              <a:rPr lang="en-US" b="1" dirty="0"/>
              <a:t>Frame erasure rate; See on “Radio Parameter” windows</a:t>
            </a:r>
          </a:p>
          <a:p>
            <a:pPr>
              <a:defRPr/>
            </a:pPr>
            <a:r>
              <a:rPr lang="en-US" dirty="0"/>
              <a:t>ARFCN BCCH-BSIC • Absolute Radio Frequency Channel Number of Broadcast Control Channel</a:t>
            </a:r>
          </a:p>
          <a:p>
            <a:pPr>
              <a:defRPr/>
            </a:pPr>
            <a:endParaRPr lang="en-US" dirty="0"/>
          </a:p>
        </p:txBody>
      </p:sp>
      <p:pic>
        <p:nvPicPr>
          <p:cNvPr id="141316"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92365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5085184"/>
            <a:ext cx="12192000" cy="1772816"/>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49250" y="572353"/>
            <a:ext cx="11353800" cy="635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8" name="Rectangle 7"/>
          <p:cNvSpPr/>
          <p:nvPr/>
        </p:nvSpPr>
        <p:spPr>
          <a:xfrm>
            <a:off x="8123238" y="210146"/>
            <a:ext cx="4068762" cy="338554"/>
          </a:xfrm>
          <a:prstGeom prst="rect">
            <a:avLst/>
          </a:prstGeom>
        </p:spPr>
        <p:txBody>
          <a:bodyPr wrap="square">
            <a:spAutoFit/>
          </a:bodyPr>
          <a:lstStyle/>
          <a:p>
            <a:r>
              <a:rPr lang="en-US" sz="1600" i="1" dirty="0" smtClean="0">
                <a:latin typeface="Montserrat" panose="00000500000000000000" pitchFamily="50" charset="0"/>
              </a:rPr>
              <a:t>Technology Pathway from 1G to 4G</a:t>
            </a:r>
            <a:endParaRPr lang="en-US" sz="1600" i="1" dirty="0">
              <a:latin typeface="Montserrat" panose="00000500000000000000" pitchFamily="50" charset="0"/>
            </a:endParaRPr>
          </a:p>
        </p:txBody>
      </p:sp>
      <p:sp>
        <p:nvSpPr>
          <p:cNvPr id="2" name="TextBox 1"/>
          <p:cNvSpPr txBox="1"/>
          <p:nvPr/>
        </p:nvSpPr>
        <p:spPr>
          <a:xfrm>
            <a:off x="244863" y="1033366"/>
            <a:ext cx="11660998" cy="1938992"/>
          </a:xfrm>
          <a:prstGeom prst="rect">
            <a:avLst/>
          </a:prstGeom>
          <a:noFill/>
        </p:spPr>
        <p:txBody>
          <a:bodyPr wrap="square" rtlCol="0">
            <a:spAutoFit/>
          </a:bodyPr>
          <a:lstStyle/>
          <a:p>
            <a:r>
              <a:rPr lang="en-US" altLang="en-US" sz="2000" b="1" dirty="0" smtClean="0">
                <a:latin typeface="Montserrat" panose="00000500000000000000" pitchFamily="50" charset="0"/>
              </a:rPr>
              <a:t>CDMA </a:t>
            </a:r>
            <a:r>
              <a:rPr lang="en-US" altLang="en-US" sz="2000" dirty="0" smtClean="0">
                <a:latin typeface="Montserrat" panose="00000500000000000000" pitchFamily="50" charset="0"/>
              </a:rPr>
              <a:t>accomplishes the communication in different code sequence.</a:t>
            </a:r>
          </a:p>
          <a:p>
            <a:r>
              <a:rPr lang="en-US" altLang="en-US" sz="2000" dirty="0" smtClean="0">
                <a:latin typeface="Montserrat" panose="00000500000000000000" pitchFamily="50" charset="0"/>
              </a:rPr>
              <a:t>Special coding is adopted before transmission, then different information will lose</a:t>
            </a:r>
          </a:p>
          <a:p>
            <a:r>
              <a:rPr lang="en-US" altLang="en-US" sz="2000" dirty="0" smtClean="0">
                <a:latin typeface="Montserrat" panose="00000500000000000000" pitchFamily="50" charset="0"/>
              </a:rPr>
              <a:t>nothing after being mixed and transmitted together on the same frequency and at the same time.</a:t>
            </a:r>
          </a:p>
          <a:p>
            <a:r>
              <a:rPr lang="en-US" altLang="en-US" sz="2000" dirty="0" smtClean="0">
                <a:latin typeface="Montserrat" panose="00000500000000000000" pitchFamily="50" charset="0"/>
              </a:rPr>
              <a:t>CDMA can transmit the information of multiple users on a channel at the same time. Mutual interference between users </a:t>
            </a:r>
            <a:r>
              <a:rPr lang="en-US" altLang="en-US" sz="2000" b="1" dirty="0" smtClean="0">
                <a:latin typeface="Montserrat" panose="00000500000000000000" pitchFamily="50" charset="0"/>
              </a:rPr>
              <a:t>is permitted.</a:t>
            </a:r>
          </a:p>
        </p:txBody>
      </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2862" y="3225800"/>
            <a:ext cx="6192837" cy="304027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Tree>
    <p:extLst>
      <p:ext uri="{BB962C8B-B14F-4D97-AF65-F5344CB8AC3E}">
        <p14:creationId xmlns:p14="http://schemas.microsoft.com/office/powerpoint/2010/main" val="76069571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1" y="25401"/>
            <a:ext cx="11887200" cy="6186309"/>
          </a:xfrm>
          <a:prstGeom prst="rect">
            <a:avLst/>
          </a:prstGeom>
        </p:spPr>
        <p:txBody>
          <a:bodyPr>
            <a:spAutoFit/>
          </a:bodyPr>
          <a:lstStyle/>
          <a:p>
            <a:pPr>
              <a:defRPr/>
            </a:pPr>
            <a:r>
              <a:rPr lang="en-US" dirty="0"/>
              <a:t>Base Station Identity Code Important data of a site Hopping </a:t>
            </a:r>
          </a:p>
          <a:p>
            <a:pPr>
              <a:defRPr/>
            </a:pPr>
            <a:r>
              <a:rPr lang="en-US" dirty="0"/>
              <a:t>• Indicating if SFH implemented. </a:t>
            </a:r>
          </a:p>
          <a:p>
            <a:pPr>
              <a:defRPr/>
            </a:pPr>
            <a:r>
              <a:rPr lang="en-US" dirty="0"/>
              <a:t>See on “Current Channel” windows, </a:t>
            </a:r>
          </a:p>
          <a:p>
            <a:pPr>
              <a:defRPr/>
            </a:pPr>
            <a:r>
              <a:rPr lang="en-US" dirty="0"/>
              <a:t>on hopping channel, hopping frequencies, MAIO, HSN_</a:t>
            </a:r>
          </a:p>
          <a:p>
            <a:pPr>
              <a:defRPr/>
            </a:pPr>
            <a:r>
              <a:rPr lang="en-US" b="1" dirty="0"/>
              <a:t>C/I Interference; </a:t>
            </a:r>
            <a:r>
              <a:rPr lang="en-US" dirty="0"/>
              <a:t>The carrier-over-interference ratio is the ratio between the signal strength of the</a:t>
            </a:r>
          </a:p>
          <a:p>
            <a:pPr>
              <a:defRPr/>
            </a:pPr>
            <a:r>
              <a:rPr lang="en-US" dirty="0"/>
              <a:t>current serving cell and the signal strength of undesired (interfering) signal components. The C/I measurement function built into TEMS Investigation enables the identification of frequencies that are exposed to particularly high levels of interference, something which comes in useful in the verification and optimization of frequency plans.</a:t>
            </a:r>
          </a:p>
          <a:p>
            <a:pPr>
              <a:defRPr/>
            </a:pPr>
            <a:r>
              <a:rPr lang="en-US" b="1" dirty="0"/>
              <a:t>TA Timing </a:t>
            </a:r>
            <a:r>
              <a:rPr lang="en-US" b="1" dirty="0" err="1"/>
              <a:t>Advance;</a:t>
            </a:r>
            <a:r>
              <a:rPr lang="en-US" dirty="0" err="1"/>
              <a:t>This</a:t>
            </a:r>
            <a:r>
              <a:rPr lang="en-US" dirty="0"/>
              <a:t> is valid only in dedicated mode. </a:t>
            </a:r>
            <a:r>
              <a:rPr lang="en-US" b="1" dirty="0"/>
              <a:t>; </a:t>
            </a:r>
            <a:r>
              <a:rPr lang="en-US" dirty="0"/>
              <a:t>To measure the distance of MS</a:t>
            </a:r>
          </a:p>
          <a:p>
            <a:pPr>
              <a:defRPr/>
            </a:pPr>
            <a:r>
              <a:rPr lang="en-US" dirty="0"/>
              <a:t>from serving cell.. See on “Radio Parameter” windows.</a:t>
            </a:r>
          </a:p>
          <a:p>
            <a:pPr>
              <a:defRPr/>
            </a:pPr>
            <a:r>
              <a:rPr lang="en-US" dirty="0"/>
              <a:t>C1    criteria used for cell selection and cell reselection</a:t>
            </a:r>
          </a:p>
          <a:p>
            <a:pPr>
              <a:defRPr/>
            </a:pPr>
            <a:r>
              <a:rPr lang="en-US" dirty="0"/>
              <a:t>C2    criteria used for cell reselection</a:t>
            </a:r>
          </a:p>
          <a:p>
            <a:pPr>
              <a:defRPr/>
            </a:pPr>
            <a:r>
              <a:rPr lang="en-US" dirty="0"/>
              <a:t> </a:t>
            </a:r>
          </a:p>
          <a:p>
            <a:pPr>
              <a:defRPr/>
            </a:pPr>
            <a:r>
              <a:rPr lang="en-US" b="1" dirty="0"/>
              <a:t>During the course on </a:t>
            </a:r>
            <a:r>
              <a:rPr lang="en-US" b="1" dirty="0" err="1"/>
              <a:t>Drivetest</a:t>
            </a:r>
            <a:r>
              <a:rPr lang="en-US" b="1" dirty="0"/>
              <a:t>,</a:t>
            </a:r>
            <a:r>
              <a:rPr lang="en-US" dirty="0"/>
              <a:t> We shall be learning the following:</a:t>
            </a:r>
          </a:p>
          <a:p>
            <a:pPr marL="285750" indent="-285750">
              <a:buFont typeface="Arial" pitchFamily="34" charset="0"/>
              <a:buChar char="•"/>
              <a:defRPr/>
            </a:pPr>
            <a:r>
              <a:rPr lang="en-US" dirty="0"/>
              <a:t>How to setup workspace for 2G/3G/LTE</a:t>
            </a:r>
          </a:p>
          <a:p>
            <a:pPr marL="285750" indent="-285750">
              <a:buFont typeface="Arial" pitchFamily="34" charset="0"/>
              <a:buChar char="•"/>
              <a:defRPr/>
            </a:pPr>
            <a:r>
              <a:rPr lang="en-US" dirty="0"/>
              <a:t>How to load cell ref</a:t>
            </a:r>
          </a:p>
          <a:p>
            <a:pPr marL="285750" indent="-285750">
              <a:buFont typeface="Arial" pitchFamily="34" charset="0"/>
              <a:buChar char="•"/>
              <a:defRPr/>
            </a:pPr>
            <a:r>
              <a:rPr lang="en-US" dirty="0"/>
              <a:t>How to load road Map</a:t>
            </a:r>
          </a:p>
          <a:p>
            <a:pPr marL="285750" indent="-285750">
              <a:buFont typeface="Arial" pitchFamily="34" charset="0"/>
              <a:buChar char="•"/>
              <a:defRPr/>
            </a:pPr>
            <a:r>
              <a:rPr lang="en-US" dirty="0"/>
              <a:t>How to set important Information Elements</a:t>
            </a:r>
          </a:p>
          <a:p>
            <a:pPr marL="285750" indent="-285750">
              <a:buFont typeface="Arial" pitchFamily="34" charset="0"/>
              <a:buChar char="•"/>
              <a:defRPr/>
            </a:pPr>
            <a:r>
              <a:rPr lang="en-US" dirty="0"/>
              <a:t>How to set command sequence</a:t>
            </a:r>
          </a:p>
          <a:p>
            <a:pPr marL="285750" indent="-285750">
              <a:buFont typeface="Arial" pitchFamily="34" charset="0"/>
              <a:buChar char="•"/>
              <a:defRPr/>
            </a:pPr>
            <a:r>
              <a:rPr lang="en-US" dirty="0"/>
              <a:t>How to connect tools and also set up on Laptop</a:t>
            </a:r>
          </a:p>
          <a:p>
            <a:pPr marL="285750" indent="-285750">
              <a:buFont typeface="Arial" pitchFamily="34" charset="0"/>
              <a:buChar char="•"/>
              <a:defRPr/>
            </a:pPr>
            <a:r>
              <a:rPr lang="en-US" dirty="0"/>
              <a:t>The principles guiding each test and </a:t>
            </a:r>
            <a:r>
              <a:rPr lang="en-US" dirty="0" err="1"/>
              <a:t>scenerios</a:t>
            </a:r>
            <a:endParaRPr lang="en-US" dirty="0"/>
          </a:p>
          <a:p>
            <a:pPr marL="285750" indent="-285750">
              <a:buFont typeface="Arial" pitchFamily="34" charset="0"/>
              <a:buChar char="•"/>
              <a:defRPr/>
            </a:pPr>
            <a:r>
              <a:rPr lang="en-US" dirty="0"/>
              <a:t>How to check good and bad parameters</a:t>
            </a:r>
          </a:p>
        </p:txBody>
      </p:sp>
      <p:pic>
        <p:nvPicPr>
          <p:cNvPr id="142339"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78601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1" y="152401"/>
            <a:ext cx="11811000" cy="6678613"/>
          </a:xfrm>
          <a:prstGeom prst="rect">
            <a:avLst/>
          </a:prstGeom>
        </p:spPr>
        <p:txBody>
          <a:bodyPr>
            <a:spAutoFit/>
          </a:bodyPr>
          <a:lstStyle/>
          <a:p>
            <a:pPr marL="285750" indent="-285750">
              <a:buFont typeface="Arial" pitchFamily="34" charset="0"/>
              <a:buChar char="•"/>
              <a:defRPr/>
            </a:pPr>
            <a:r>
              <a:rPr lang="en-US" dirty="0">
                <a:solidFill>
                  <a:schemeClr val="tx2"/>
                </a:solidFill>
              </a:rPr>
              <a:t>How to Use the </a:t>
            </a:r>
            <a:r>
              <a:rPr lang="en-US" dirty="0" err="1">
                <a:solidFill>
                  <a:schemeClr val="tx2"/>
                </a:solidFill>
              </a:rPr>
              <a:t>Tems</a:t>
            </a:r>
            <a:r>
              <a:rPr lang="en-US" dirty="0">
                <a:solidFill>
                  <a:schemeClr val="tx2"/>
                </a:solidFill>
              </a:rPr>
              <a:t> Post processing tools</a:t>
            </a:r>
          </a:p>
          <a:p>
            <a:pPr marL="285750" indent="-285750">
              <a:buFont typeface="Arial" pitchFamily="34" charset="0"/>
              <a:buChar char="•"/>
              <a:defRPr/>
            </a:pPr>
            <a:r>
              <a:rPr lang="en-US" dirty="0">
                <a:solidFill>
                  <a:schemeClr val="tx2"/>
                </a:solidFill>
              </a:rPr>
              <a:t>How to use </a:t>
            </a:r>
            <a:r>
              <a:rPr lang="en-US" dirty="0" err="1">
                <a:solidFill>
                  <a:schemeClr val="tx2"/>
                </a:solidFill>
              </a:rPr>
              <a:t>Mapinfo</a:t>
            </a:r>
            <a:endParaRPr lang="en-US" dirty="0">
              <a:solidFill>
                <a:schemeClr val="tx2"/>
              </a:solidFill>
            </a:endParaRPr>
          </a:p>
          <a:p>
            <a:pPr marL="285750" indent="-285750">
              <a:buFont typeface="Arial" pitchFamily="34" charset="0"/>
              <a:buChar char="•"/>
              <a:defRPr/>
            </a:pPr>
            <a:r>
              <a:rPr lang="en-US" dirty="0">
                <a:solidFill>
                  <a:schemeClr val="tx2"/>
                </a:solidFill>
              </a:rPr>
              <a:t>How to generate TEMS report</a:t>
            </a:r>
          </a:p>
          <a:p>
            <a:pPr marL="285750" indent="-285750">
              <a:buFont typeface="Arial" pitchFamily="34" charset="0"/>
              <a:buChar char="•"/>
              <a:defRPr/>
            </a:pPr>
            <a:r>
              <a:rPr lang="en-US" dirty="0">
                <a:solidFill>
                  <a:schemeClr val="tx2"/>
                </a:solidFill>
              </a:rPr>
              <a:t>How to conduct </a:t>
            </a:r>
            <a:r>
              <a:rPr lang="en-US" dirty="0" err="1">
                <a:solidFill>
                  <a:schemeClr val="tx2"/>
                </a:solidFill>
              </a:rPr>
              <a:t>Drivetest</a:t>
            </a:r>
            <a:endParaRPr lang="en-US" dirty="0">
              <a:solidFill>
                <a:schemeClr val="tx2"/>
              </a:solidFill>
            </a:endParaRPr>
          </a:p>
          <a:p>
            <a:pPr marL="285750" indent="-285750">
              <a:buFont typeface="Arial" pitchFamily="34" charset="0"/>
              <a:buChar char="•"/>
              <a:defRPr/>
            </a:pPr>
            <a:r>
              <a:rPr lang="en-US" dirty="0">
                <a:solidFill>
                  <a:schemeClr val="tx2"/>
                </a:solidFill>
              </a:rPr>
              <a:t>How to Navigate and many more in Manual 2.</a:t>
            </a:r>
          </a:p>
          <a:p>
            <a:pPr>
              <a:defRPr/>
            </a:pPr>
            <a:endParaRPr lang="en-US" dirty="0">
              <a:solidFill>
                <a:schemeClr val="tx2"/>
              </a:solidFill>
            </a:endParaRPr>
          </a:p>
          <a:p>
            <a:pPr>
              <a:defRPr/>
            </a:pPr>
            <a:r>
              <a:rPr lang="en-US" b="1" dirty="0">
                <a:solidFill>
                  <a:schemeClr val="tx2"/>
                </a:solidFill>
              </a:rPr>
              <a:t>During Tuning</a:t>
            </a:r>
          </a:p>
          <a:p>
            <a:pPr>
              <a:defRPr/>
            </a:pPr>
            <a:r>
              <a:rPr lang="en-US" dirty="0">
                <a:solidFill>
                  <a:schemeClr val="tx2"/>
                </a:solidFill>
              </a:rPr>
              <a:t>We assumed no traffic in the network, No subscribers Network tuned only based on drive test data. Its </a:t>
            </a:r>
            <a:r>
              <a:rPr lang="en-US" dirty="0" err="1">
                <a:solidFill>
                  <a:schemeClr val="tx2"/>
                </a:solidFill>
              </a:rPr>
              <a:t>labour</a:t>
            </a:r>
            <a:r>
              <a:rPr lang="en-US" dirty="0">
                <a:solidFill>
                  <a:schemeClr val="tx2"/>
                </a:solidFill>
              </a:rPr>
              <a:t> intensive with repeated drive test, All is about Pre-launch activities</a:t>
            </a:r>
          </a:p>
          <a:p>
            <a:pPr>
              <a:defRPr/>
            </a:pPr>
            <a:r>
              <a:rPr lang="en-US" b="1" dirty="0">
                <a:solidFill>
                  <a:schemeClr val="tx2"/>
                </a:solidFill>
              </a:rPr>
              <a:t>During Optimization</a:t>
            </a:r>
          </a:p>
          <a:p>
            <a:pPr>
              <a:defRPr/>
            </a:pPr>
            <a:r>
              <a:rPr lang="en-US" dirty="0">
                <a:solidFill>
                  <a:schemeClr val="tx2"/>
                </a:solidFill>
              </a:rPr>
              <a:t>Commercial traffic, subscribers using the network Statistics </a:t>
            </a:r>
          </a:p>
          <a:p>
            <a:pPr>
              <a:defRPr/>
            </a:pPr>
            <a:r>
              <a:rPr lang="en-US" dirty="0">
                <a:solidFill>
                  <a:schemeClr val="tx2"/>
                </a:solidFill>
              </a:rPr>
              <a:t>used widely to monitor network performance</a:t>
            </a:r>
          </a:p>
          <a:p>
            <a:pPr>
              <a:defRPr/>
            </a:pPr>
            <a:r>
              <a:rPr lang="en-US" dirty="0">
                <a:solidFill>
                  <a:schemeClr val="tx2"/>
                </a:solidFill>
              </a:rPr>
              <a:t>Drive testing just in case</a:t>
            </a:r>
          </a:p>
          <a:p>
            <a:pPr>
              <a:defRPr/>
            </a:pPr>
            <a:r>
              <a:rPr lang="en-US" dirty="0">
                <a:solidFill>
                  <a:schemeClr val="tx2"/>
                </a:solidFill>
              </a:rPr>
              <a:t>All is about Post–launch activities Things to look out for in Drive Test</a:t>
            </a:r>
          </a:p>
          <a:p>
            <a:pPr>
              <a:defRPr/>
            </a:pPr>
            <a:r>
              <a:rPr lang="en-US" dirty="0">
                <a:solidFill>
                  <a:schemeClr val="tx2"/>
                </a:solidFill>
              </a:rPr>
              <a:t>Voice /Video/PS calls</a:t>
            </a:r>
          </a:p>
          <a:p>
            <a:pPr marL="742950" lvl="1" indent="-285750">
              <a:buFont typeface="Courier New" pitchFamily="49" charset="0"/>
              <a:buChar char="o"/>
              <a:defRPr/>
            </a:pPr>
            <a:r>
              <a:rPr lang="en-US" dirty="0">
                <a:solidFill>
                  <a:schemeClr val="tx2"/>
                </a:solidFill>
              </a:rPr>
              <a:t>Long calls</a:t>
            </a:r>
          </a:p>
          <a:p>
            <a:pPr marL="742950" lvl="1" indent="-285750">
              <a:buFont typeface="Courier New" pitchFamily="49" charset="0"/>
              <a:buChar char="o"/>
              <a:defRPr/>
            </a:pPr>
            <a:r>
              <a:rPr lang="en-US" dirty="0">
                <a:solidFill>
                  <a:schemeClr val="tx2"/>
                </a:solidFill>
              </a:rPr>
              <a:t>short calls</a:t>
            </a:r>
          </a:p>
          <a:p>
            <a:pPr>
              <a:defRPr/>
            </a:pPr>
            <a:r>
              <a:rPr lang="en-US" dirty="0">
                <a:solidFill>
                  <a:schemeClr val="tx2"/>
                </a:solidFill>
              </a:rPr>
              <a:t>Identify problem areas</a:t>
            </a:r>
          </a:p>
          <a:p>
            <a:pPr marL="742950" lvl="1" indent="-285750">
              <a:buFont typeface="Courier New" pitchFamily="49" charset="0"/>
              <a:buChar char="o"/>
              <a:defRPr/>
            </a:pPr>
            <a:r>
              <a:rPr lang="en-US" dirty="0">
                <a:solidFill>
                  <a:schemeClr val="tx2"/>
                </a:solidFill>
              </a:rPr>
              <a:t>Blocked calls</a:t>
            </a:r>
          </a:p>
          <a:p>
            <a:pPr marL="742950" lvl="1" indent="-285750">
              <a:buFont typeface="Courier New" pitchFamily="49" charset="0"/>
              <a:buChar char="o"/>
              <a:defRPr/>
            </a:pPr>
            <a:r>
              <a:rPr lang="en-US" dirty="0">
                <a:solidFill>
                  <a:schemeClr val="tx2"/>
                </a:solidFill>
              </a:rPr>
              <a:t>Dropped calls</a:t>
            </a:r>
          </a:p>
          <a:p>
            <a:pPr marL="742950" lvl="1" indent="-285750">
              <a:buFont typeface="Courier New" pitchFamily="49" charset="0"/>
              <a:buChar char="o"/>
              <a:defRPr/>
            </a:pPr>
            <a:r>
              <a:rPr lang="en-US" dirty="0">
                <a:solidFill>
                  <a:schemeClr val="tx2"/>
                </a:solidFill>
              </a:rPr>
              <a:t>Delay/Throughput</a:t>
            </a:r>
          </a:p>
          <a:p>
            <a:pPr marL="742950" lvl="1" indent="-285750">
              <a:buFont typeface="Courier New" pitchFamily="49" charset="0"/>
              <a:buChar char="o"/>
              <a:defRPr/>
            </a:pPr>
            <a:r>
              <a:rPr lang="en-US" dirty="0">
                <a:solidFill>
                  <a:schemeClr val="tx2"/>
                </a:solidFill>
              </a:rPr>
              <a:t>Call set-up failure and drops during short calls can be mainly</a:t>
            </a:r>
          </a:p>
          <a:p>
            <a:pPr marL="742950" lvl="1" indent="-285750">
              <a:buFont typeface="Courier New" pitchFamily="49" charset="0"/>
              <a:buChar char="o"/>
              <a:defRPr/>
            </a:pPr>
            <a:r>
              <a:rPr lang="en-US" dirty="0">
                <a:solidFill>
                  <a:schemeClr val="tx2"/>
                </a:solidFill>
              </a:rPr>
              <a:t>used to analysis Accessibility failure due to:</a:t>
            </a:r>
          </a:p>
          <a:p>
            <a:pPr>
              <a:defRPr/>
            </a:pPr>
            <a:endParaRPr lang="en-US" dirty="0"/>
          </a:p>
        </p:txBody>
      </p:sp>
      <p:pic>
        <p:nvPicPr>
          <p:cNvPr id="143363"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07155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
          <p:cNvSpPr>
            <a:spLocks noChangeArrowheads="1"/>
          </p:cNvSpPr>
          <p:nvPr/>
        </p:nvSpPr>
        <p:spPr bwMode="auto">
          <a:xfrm>
            <a:off x="152401" y="60325"/>
            <a:ext cx="10896600" cy="701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lvl="1">
              <a:buFont typeface="Courier New" panose="02070309020205020404" pitchFamily="49" charset="0"/>
              <a:buChar char="o"/>
            </a:pPr>
            <a:r>
              <a:rPr lang="en-US" altLang="en-US">
                <a:solidFill>
                  <a:schemeClr val="tx2"/>
                </a:solidFill>
              </a:rPr>
              <a:t>UE Failure</a:t>
            </a:r>
          </a:p>
          <a:p>
            <a:pPr lvl="1">
              <a:buFont typeface="Courier New" panose="02070309020205020404" pitchFamily="49" charset="0"/>
              <a:buChar char="o"/>
            </a:pPr>
            <a:r>
              <a:rPr lang="en-US" altLang="en-US">
                <a:solidFill>
                  <a:schemeClr val="tx2"/>
                </a:solidFill>
              </a:rPr>
              <a:t>Unsuitable Parameters Setting</a:t>
            </a:r>
          </a:p>
          <a:p>
            <a:pPr lvl="1">
              <a:buFont typeface="Courier New" panose="02070309020205020404" pitchFamily="49" charset="0"/>
              <a:buChar char="o"/>
            </a:pPr>
            <a:r>
              <a:rPr lang="en-US" altLang="en-US">
                <a:solidFill>
                  <a:schemeClr val="tx2"/>
                </a:solidFill>
              </a:rPr>
              <a:t>Coverage Problem</a:t>
            </a:r>
          </a:p>
          <a:p>
            <a:pPr lvl="1">
              <a:buFont typeface="Courier New" panose="02070309020205020404" pitchFamily="49" charset="0"/>
              <a:buChar char="o"/>
            </a:pPr>
            <a:r>
              <a:rPr lang="en-US" altLang="en-US">
                <a:solidFill>
                  <a:schemeClr val="tx2"/>
                </a:solidFill>
              </a:rPr>
              <a:t>Interference</a:t>
            </a:r>
          </a:p>
          <a:p>
            <a:pPr lvl="1">
              <a:buFont typeface="Courier New" panose="02070309020205020404" pitchFamily="49" charset="0"/>
              <a:buChar char="o"/>
            </a:pPr>
            <a:r>
              <a:rPr lang="en-US" altLang="en-US">
                <a:solidFill>
                  <a:schemeClr val="tx2"/>
                </a:solidFill>
              </a:rPr>
              <a:t>Drops during long call can be used to identify:</a:t>
            </a:r>
          </a:p>
          <a:p>
            <a:pPr lvl="1">
              <a:buFont typeface="Courier New" panose="02070309020205020404" pitchFamily="49" charset="0"/>
              <a:buChar char="o"/>
            </a:pPr>
            <a:r>
              <a:rPr lang="en-US" altLang="en-US">
                <a:solidFill>
                  <a:schemeClr val="tx2"/>
                </a:solidFill>
              </a:rPr>
              <a:t>Missing Neighbor Relation</a:t>
            </a:r>
          </a:p>
          <a:p>
            <a:pPr lvl="1">
              <a:buFont typeface="Courier New" panose="02070309020205020404" pitchFamily="49" charset="0"/>
              <a:buChar char="o"/>
            </a:pPr>
            <a:r>
              <a:rPr lang="en-US" altLang="en-US">
                <a:solidFill>
                  <a:schemeClr val="tx2"/>
                </a:solidFill>
              </a:rPr>
              <a:t>Coverage Problem</a:t>
            </a:r>
          </a:p>
          <a:p>
            <a:pPr lvl="1">
              <a:buFont typeface="Courier New" panose="02070309020205020404" pitchFamily="49" charset="0"/>
              <a:buChar char="o"/>
            </a:pPr>
            <a:r>
              <a:rPr lang="en-US" altLang="en-US">
                <a:solidFill>
                  <a:schemeClr val="tx2"/>
                </a:solidFill>
              </a:rPr>
              <a:t>UE Problems</a:t>
            </a:r>
          </a:p>
          <a:p>
            <a:pPr lvl="1">
              <a:buFont typeface="Courier New" panose="02070309020205020404" pitchFamily="49" charset="0"/>
              <a:buChar char="o"/>
            </a:pPr>
            <a:r>
              <a:rPr lang="en-US" altLang="en-US">
                <a:solidFill>
                  <a:schemeClr val="tx2"/>
                </a:solidFill>
              </a:rPr>
              <a:t>Network Characteristics</a:t>
            </a:r>
          </a:p>
          <a:p>
            <a:pPr lvl="1">
              <a:buFont typeface="Courier New" panose="02070309020205020404" pitchFamily="49" charset="0"/>
              <a:buChar char="o"/>
            </a:pPr>
            <a:r>
              <a:rPr lang="en-US" altLang="en-US">
                <a:solidFill>
                  <a:schemeClr val="tx2"/>
                </a:solidFill>
              </a:rPr>
              <a:t>Best Parameter Setting</a:t>
            </a:r>
          </a:p>
          <a:p>
            <a:pPr lvl="1">
              <a:buFont typeface="Courier New" panose="02070309020205020404" pitchFamily="49" charset="0"/>
              <a:buChar char="o"/>
            </a:pPr>
            <a:r>
              <a:rPr lang="en-US" altLang="en-US">
                <a:solidFill>
                  <a:schemeClr val="tx2"/>
                </a:solidFill>
              </a:rPr>
              <a:t>Others</a:t>
            </a:r>
          </a:p>
          <a:p>
            <a:r>
              <a:rPr lang="en-US" altLang="en-US" b="1">
                <a:solidFill>
                  <a:schemeClr val="tx2"/>
                </a:solidFill>
              </a:rPr>
              <a:t>KEY PERFORMANCE INDICATORS</a:t>
            </a:r>
          </a:p>
          <a:p>
            <a:pPr lvl="1">
              <a:buFont typeface="Wingdings" panose="05000000000000000000" pitchFamily="2" charset="2"/>
              <a:buChar char="Ø"/>
            </a:pPr>
            <a:r>
              <a:rPr lang="en-US" altLang="en-US">
                <a:solidFill>
                  <a:schemeClr val="tx2"/>
                </a:solidFill>
              </a:rPr>
              <a:t>Accessability (Call set-up success rate)</a:t>
            </a:r>
          </a:p>
          <a:p>
            <a:pPr lvl="1">
              <a:buFont typeface="Wingdings" panose="05000000000000000000" pitchFamily="2" charset="2"/>
              <a:buChar char="Ø"/>
            </a:pPr>
            <a:r>
              <a:rPr lang="en-US" altLang="en-US">
                <a:solidFill>
                  <a:schemeClr val="tx2"/>
                </a:solidFill>
              </a:rPr>
              <a:t>Retainability (Dropped calls)</a:t>
            </a:r>
          </a:p>
          <a:p>
            <a:pPr lvl="1">
              <a:buFont typeface="Wingdings" panose="05000000000000000000" pitchFamily="2" charset="2"/>
              <a:buChar char="Ø"/>
            </a:pPr>
            <a:r>
              <a:rPr lang="en-US" altLang="en-US">
                <a:solidFill>
                  <a:schemeClr val="tx2"/>
                </a:solidFill>
              </a:rPr>
              <a:t>Mobility (Handover success rate)</a:t>
            </a:r>
          </a:p>
          <a:p>
            <a:pPr lvl="1">
              <a:buFont typeface="Wingdings" panose="05000000000000000000" pitchFamily="2" charset="2"/>
              <a:buChar char="Ø"/>
            </a:pPr>
            <a:r>
              <a:rPr lang="en-US" altLang="en-US">
                <a:solidFill>
                  <a:schemeClr val="tx2"/>
                </a:solidFill>
              </a:rPr>
              <a:t>Integrity (BLER and throughput)</a:t>
            </a:r>
          </a:p>
          <a:p>
            <a:r>
              <a:rPr lang="en-US" altLang="en-US" b="1">
                <a:solidFill>
                  <a:schemeClr val="tx2"/>
                </a:solidFill>
              </a:rPr>
              <a:t>LTE DRIVE TEST PARAMETERS</a:t>
            </a:r>
            <a:endParaRPr lang="en-US" altLang="en-US">
              <a:solidFill>
                <a:schemeClr val="tx2"/>
              </a:solidFill>
            </a:endParaRPr>
          </a:p>
          <a:p>
            <a:r>
              <a:rPr lang="en-US" altLang="en-US">
                <a:solidFill>
                  <a:schemeClr val="tx2"/>
                </a:solidFill>
              </a:rPr>
              <a:t>RSRP :- Reference signal receive power. RSRP (dBm) = RSSI (dBm) -10*log (12*N)</a:t>
            </a:r>
          </a:p>
          <a:p>
            <a:r>
              <a:rPr lang="en-US" altLang="en-US">
                <a:solidFill>
                  <a:schemeClr val="tx2"/>
                </a:solidFill>
              </a:rPr>
              <a:t>where RSSI = Received Signal Strength Indicator</a:t>
            </a:r>
          </a:p>
          <a:p>
            <a:r>
              <a:rPr lang="en-US" altLang="en-US">
                <a:solidFill>
                  <a:schemeClr val="tx2"/>
                </a:solidFill>
              </a:rPr>
              <a:t>N: number of RBs across the RSSI is measured and depends on the BW</a:t>
            </a:r>
          </a:p>
          <a:p>
            <a:r>
              <a:rPr lang="en-US" altLang="en-US">
                <a:solidFill>
                  <a:schemeClr val="tx2"/>
                </a:solidFill>
              </a:rPr>
              <a:t>Significance :</a:t>
            </a:r>
          </a:p>
          <a:p>
            <a:r>
              <a:rPr lang="en-US" altLang="en-US">
                <a:solidFill>
                  <a:schemeClr val="tx2"/>
                </a:solidFill>
              </a:rPr>
              <a:t>RSRP is the most basic of the UE physical layer measurements and is the linear average power (in watts) of the downlink reference signals (RS) across the channel bandwidth for the Resource elements that carry cell specific Reference Signals.</a:t>
            </a:r>
          </a:p>
          <a:p>
            <a:r>
              <a:rPr lang="en-US" altLang="en-US">
                <a:solidFill>
                  <a:schemeClr val="tx2"/>
                </a:solidFill>
              </a:rPr>
              <a:t> </a:t>
            </a:r>
          </a:p>
        </p:txBody>
      </p:sp>
      <p:pic>
        <p:nvPicPr>
          <p:cNvPr id="144387"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33216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image8.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2" y="9745663"/>
            <a:ext cx="103663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3"/>
          <p:cNvSpPr>
            <a:spLocks noChangeArrowheads="1"/>
          </p:cNvSpPr>
          <p:nvPr/>
        </p:nvSpPr>
        <p:spPr bwMode="auto">
          <a:xfrm>
            <a:off x="120651" y="235269"/>
            <a:ext cx="11303000" cy="6401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defRPr/>
            </a:pPr>
            <a:r>
              <a:rPr lang="en-US" dirty="0">
                <a:solidFill>
                  <a:schemeClr val="tx2"/>
                </a:solidFill>
              </a:rPr>
              <a:t>Knowledge of absolute RSRP provides the UE with essential information about the strength of cells from which path loss can be calculated and used in the algorithms for determining the optimum power settings for operating the network. Reference signal receive power is used both in idle and connected states</a:t>
            </a:r>
          </a:p>
          <a:p>
            <a:pPr>
              <a:defRPr/>
            </a:pPr>
            <a:r>
              <a:rPr lang="en-US" dirty="0">
                <a:solidFill>
                  <a:schemeClr val="tx2"/>
                </a:solidFill>
              </a:rPr>
              <a:t>Range :- -44 to -140 </a:t>
            </a:r>
            <a:r>
              <a:rPr lang="en-US" dirty="0" err="1">
                <a:solidFill>
                  <a:schemeClr val="tx2"/>
                </a:solidFill>
              </a:rPr>
              <a:t>dBm</a:t>
            </a:r>
            <a:endParaRPr lang="en-US" dirty="0">
              <a:solidFill>
                <a:schemeClr val="tx2"/>
              </a:solidFill>
            </a:endParaRPr>
          </a:p>
          <a:p>
            <a:pPr>
              <a:defRPr/>
            </a:pPr>
            <a:r>
              <a:rPr lang="en-US" dirty="0">
                <a:solidFill>
                  <a:schemeClr val="tx2"/>
                </a:solidFill>
              </a:rPr>
              <a:t>RSRP term is used for coverage same as RSCP in 3G RSRQ :Reference signal receive quality RSRQ</a:t>
            </a:r>
          </a:p>
          <a:p>
            <a:pPr>
              <a:defRPr/>
            </a:pPr>
            <a:r>
              <a:rPr lang="en-US" dirty="0">
                <a:solidFill>
                  <a:schemeClr val="tx2"/>
                </a:solidFill>
              </a:rPr>
              <a:t>= RSRP / (RSSI / N)</a:t>
            </a:r>
          </a:p>
          <a:p>
            <a:pPr>
              <a:defRPr/>
            </a:pPr>
            <a:r>
              <a:rPr lang="en-US" dirty="0">
                <a:solidFill>
                  <a:schemeClr val="tx2"/>
                </a:solidFill>
              </a:rPr>
              <a:t>N is the number of resource blocks over which the RSSI is measured RSSI is wide band power, including intra cell power, interference and noise.</a:t>
            </a:r>
          </a:p>
          <a:p>
            <a:pPr>
              <a:defRPr/>
            </a:pPr>
            <a:r>
              <a:rPr lang="en-US" dirty="0">
                <a:solidFill>
                  <a:schemeClr val="tx2"/>
                </a:solidFill>
              </a:rPr>
              <a:t> </a:t>
            </a:r>
            <a:r>
              <a:rPr lang="en-US" b="1" dirty="0">
                <a:solidFill>
                  <a:schemeClr val="tx2"/>
                </a:solidFill>
              </a:rPr>
              <a:t>Significance :-</a:t>
            </a:r>
          </a:p>
          <a:p>
            <a:pPr>
              <a:defRPr/>
            </a:pPr>
            <a:r>
              <a:rPr lang="en-US" dirty="0">
                <a:solidFill>
                  <a:schemeClr val="tx2"/>
                </a:solidFill>
              </a:rPr>
              <a:t>It provides the Indication of Signal Quality . </a:t>
            </a:r>
          </a:p>
          <a:p>
            <a:pPr>
              <a:defRPr/>
            </a:pPr>
            <a:r>
              <a:rPr lang="en-US" dirty="0">
                <a:solidFill>
                  <a:schemeClr val="tx2"/>
                </a:solidFill>
              </a:rPr>
              <a:t>Measuring RSRQ becomes particularly important near the cell edge when decisions need to be made, regardless of absolute RSRP, to perform a handover to the next cell. Reference signal receive quality is used only during connected states</a:t>
            </a:r>
          </a:p>
          <a:p>
            <a:pPr>
              <a:defRPr/>
            </a:pPr>
            <a:r>
              <a:rPr lang="en-US" dirty="0">
                <a:solidFill>
                  <a:schemeClr val="tx2"/>
                </a:solidFill>
              </a:rPr>
              <a:t>Range :- -3 to -19.5 dB</a:t>
            </a:r>
          </a:p>
          <a:p>
            <a:pPr>
              <a:defRPr/>
            </a:pPr>
            <a:r>
              <a:rPr lang="en-US" dirty="0">
                <a:solidFill>
                  <a:schemeClr val="tx2"/>
                </a:solidFill>
              </a:rPr>
              <a:t>RSRQ term is used for Quality same as </a:t>
            </a:r>
            <a:r>
              <a:rPr lang="en-US" dirty="0" err="1">
                <a:solidFill>
                  <a:schemeClr val="tx2"/>
                </a:solidFill>
              </a:rPr>
              <a:t>Ec</a:t>
            </a:r>
            <a:r>
              <a:rPr lang="en-US" dirty="0">
                <a:solidFill>
                  <a:schemeClr val="tx2"/>
                </a:solidFill>
              </a:rPr>
              <a:t>/No in 3G. SINR :- Signal to Noise Ratio.</a:t>
            </a:r>
          </a:p>
          <a:p>
            <a:pPr>
              <a:defRPr/>
            </a:pPr>
            <a:r>
              <a:rPr lang="en-US" dirty="0">
                <a:solidFill>
                  <a:schemeClr val="tx2"/>
                </a:solidFill>
              </a:rPr>
              <a:t>SINR = S / I + N</a:t>
            </a:r>
          </a:p>
          <a:p>
            <a:pPr>
              <a:defRPr/>
            </a:pPr>
            <a:r>
              <a:rPr lang="en-US" dirty="0">
                <a:solidFill>
                  <a:schemeClr val="tx2"/>
                </a:solidFill>
              </a:rPr>
              <a:t>S -- Average Received Signal Power</a:t>
            </a:r>
          </a:p>
          <a:p>
            <a:pPr>
              <a:defRPr/>
            </a:pPr>
            <a:r>
              <a:rPr lang="en-US" dirty="0">
                <a:solidFill>
                  <a:schemeClr val="tx2"/>
                </a:solidFill>
              </a:rPr>
              <a:t>I -- Average Interference power </a:t>
            </a:r>
          </a:p>
          <a:p>
            <a:pPr>
              <a:defRPr/>
            </a:pPr>
            <a:r>
              <a:rPr lang="en-US" dirty="0">
                <a:solidFill>
                  <a:schemeClr val="tx2"/>
                </a:solidFill>
              </a:rPr>
              <a:t>N -Noise Power</a:t>
            </a:r>
          </a:p>
          <a:p>
            <a:pPr>
              <a:defRPr/>
            </a:pPr>
            <a:r>
              <a:rPr lang="en-US" b="1" dirty="0">
                <a:solidFill>
                  <a:schemeClr val="tx2"/>
                </a:solidFill>
              </a:rPr>
              <a:t>Significance </a:t>
            </a:r>
            <a:r>
              <a:rPr lang="en-US" dirty="0">
                <a:solidFill>
                  <a:schemeClr val="tx2"/>
                </a:solidFill>
              </a:rPr>
              <a:t>: Is a way to measure the Quality of LTE Wireless Connections. As the energy of signal fades with distance </a:t>
            </a:r>
            <a:r>
              <a:rPr lang="en-US" dirty="0" err="1">
                <a:solidFill>
                  <a:schemeClr val="tx2"/>
                </a:solidFill>
              </a:rPr>
              <a:t>i.e</a:t>
            </a:r>
            <a:r>
              <a:rPr lang="en-US" dirty="0">
                <a:solidFill>
                  <a:schemeClr val="tx2"/>
                </a:solidFill>
              </a:rPr>
              <a:t> Path Loss due to environmental parameters ( e.g. background noise , interfering strength of other simultaneous transmission)</a:t>
            </a:r>
          </a:p>
          <a:p>
            <a:pPr marL="285750" indent="-285750">
              <a:buFontTx/>
              <a:buChar char="-"/>
              <a:defRPr/>
            </a:pPr>
            <a:endParaRPr lang="en-US" sz="1400" dirty="0"/>
          </a:p>
        </p:txBody>
      </p:sp>
      <p:pic>
        <p:nvPicPr>
          <p:cNvPr id="145412"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65574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
          <p:cNvSpPr>
            <a:spLocks noChangeArrowheads="1"/>
          </p:cNvSpPr>
          <p:nvPr/>
        </p:nvSpPr>
        <p:spPr bwMode="auto">
          <a:xfrm>
            <a:off x="139701" y="117476"/>
            <a:ext cx="11201400"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a:solidFill>
                  <a:schemeClr val="tx2"/>
                </a:solidFill>
              </a:rPr>
              <a:t>RSSI :- Received Signal Strength Indicator.</a:t>
            </a:r>
          </a:p>
          <a:p>
            <a:r>
              <a:rPr lang="en-US" altLang="en-US">
                <a:solidFill>
                  <a:schemeClr val="tx2"/>
                </a:solidFill>
              </a:rPr>
              <a:t>RSSI = wideband power = noise + serving cell power + interference power RSSI=12*N*RSRP</a:t>
            </a:r>
          </a:p>
          <a:p>
            <a:r>
              <a:rPr lang="en-US" altLang="en-US">
                <a:solidFill>
                  <a:schemeClr val="tx2"/>
                </a:solidFill>
              </a:rPr>
              <a:t>RSSI per resource block is measured over 12 resource elements.</a:t>
            </a:r>
          </a:p>
          <a:p>
            <a:r>
              <a:rPr lang="en-US" altLang="en-US">
                <a:solidFill>
                  <a:schemeClr val="tx2"/>
                </a:solidFill>
              </a:rPr>
              <a:t>N: number of RBs across the RSSI is measured and depends on the BW Based on the above:</a:t>
            </a:r>
          </a:p>
          <a:p>
            <a:r>
              <a:rPr lang="en-US" altLang="en-US">
                <a:solidFill>
                  <a:schemeClr val="tx2"/>
                </a:solidFill>
              </a:rPr>
              <a:t> </a:t>
            </a:r>
          </a:p>
          <a:p>
            <a:r>
              <a:rPr lang="en-US" altLang="en-US">
                <a:solidFill>
                  <a:schemeClr val="tx2"/>
                </a:solidFill>
              </a:rPr>
              <a:t>RSRP (dBm) = RSSI (dBm) -10*log (12*N)</a:t>
            </a:r>
          </a:p>
          <a:p>
            <a:endParaRPr lang="en-US" altLang="en-US">
              <a:solidFill>
                <a:schemeClr val="tx2"/>
              </a:solidFill>
            </a:endParaRPr>
          </a:p>
          <a:p>
            <a:r>
              <a:rPr lang="en-US" altLang="en-US" b="1">
                <a:solidFill>
                  <a:schemeClr val="tx2"/>
                </a:solidFill>
              </a:rPr>
              <a:t>Significance :–</a:t>
            </a:r>
          </a:p>
          <a:p>
            <a:r>
              <a:rPr lang="en-US" altLang="en-US">
                <a:solidFill>
                  <a:schemeClr val="tx2"/>
                </a:solidFill>
              </a:rPr>
              <a:t>Is the parameter represents the entire received power including the wanted power from the serving cell as well as all the co channel power &amp; other sources of noise</a:t>
            </a:r>
          </a:p>
          <a:p>
            <a:r>
              <a:rPr lang="en-US" altLang="en-US">
                <a:solidFill>
                  <a:schemeClr val="tx2"/>
                </a:solidFill>
              </a:rPr>
              <a:t>CQI :- Channel Quality Indicator </a:t>
            </a:r>
          </a:p>
          <a:p>
            <a:pPr lvl="2"/>
            <a:r>
              <a:rPr lang="en-US" altLang="en-US">
                <a:solidFill>
                  <a:schemeClr val="tx2"/>
                </a:solidFill>
              </a:rPr>
              <a:t>Range :- 1 to 15</a:t>
            </a:r>
          </a:p>
          <a:p>
            <a:r>
              <a:rPr lang="en-US" altLang="en-US">
                <a:solidFill>
                  <a:schemeClr val="tx2"/>
                </a:solidFill>
              </a:rPr>
              <a:t> </a:t>
            </a:r>
            <a:endParaRPr lang="en-US" altLang="en-US" b="1">
              <a:solidFill>
                <a:schemeClr val="tx2"/>
              </a:solidFill>
            </a:endParaRPr>
          </a:p>
          <a:p>
            <a:r>
              <a:rPr lang="en-US" altLang="en-US" b="1">
                <a:solidFill>
                  <a:schemeClr val="tx2"/>
                </a:solidFill>
              </a:rPr>
              <a:t>Significance:</a:t>
            </a:r>
          </a:p>
          <a:p>
            <a:r>
              <a:rPr lang="en-US" altLang="en-US">
                <a:solidFill>
                  <a:schemeClr val="tx2"/>
                </a:solidFill>
              </a:rPr>
              <a:t>CQI is a measurement of the communication quality of wireless channels i.e. it indicates the downlink mobile radio channel quality as experienced by the UE .CQI can be a value representing</a:t>
            </a:r>
          </a:p>
          <a:p>
            <a:r>
              <a:rPr lang="en-US" altLang="en-US">
                <a:solidFill>
                  <a:schemeClr val="tx2"/>
                </a:solidFill>
              </a:rPr>
              <a:t>a measure of channel quality for a given channel. Typically, a high value CQI is indicative of a channel with high quality and vice versa.</a:t>
            </a:r>
          </a:p>
          <a:p>
            <a:r>
              <a:rPr lang="en-US" altLang="en-US">
                <a:solidFill>
                  <a:schemeClr val="tx2"/>
                </a:solidFill>
              </a:rPr>
              <a:t>CQI is measured in the Dedicated mode only. CQI depends on the RF conditions.</a:t>
            </a:r>
          </a:p>
          <a:p>
            <a:r>
              <a:rPr lang="en-US" altLang="en-US">
                <a:solidFill>
                  <a:schemeClr val="tx2"/>
                </a:solidFill>
              </a:rPr>
              <a:t> Better the CQI better the throughput will get and vice versa.</a:t>
            </a:r>
          </a:p>
          <a:p>
            <a:pPr lvl="2"/>
            <a:r>
              <a:rPr lang="en-US" altLang="en-US">
                <a:solidFill>
                  <a:schemeClr val="tx2"/>
                </a:solidFill>
              </a:rPr>
              <a:t>PCI :- Physical Cell Id</a:t>
            </a:r>
          </a:p>
          <a:p>
            <a:r>
              <a:rPr lang="en-US" altLang="en-US">
                <a:solidFill>
                  <a:schemeClr val="tx2"/>
                </a:solidFill>
              </a:rPr>
              <a:t>Range :- 0 to 503</a:t>
            </a:r>
          </a:p>
          <a:p>
            <a:pPr lvl="2"/>
            <a:r>
              <a:rPr lang="en-US" altLang="en-US">
                <a:solidFill>
                  <a:schemeClr val="tx2"/>
                </a:solidFill>
              </a:rPr>
              <a:t>Significance - PCI used to identify the cell &amp; is used to transmit the data</a:t>
            </a:r>
          </a:p>
          <a:p>
            <a:r>
              <a:rPr lang="en-US" altLang="en-US">
                <a:solidFill>
                  <a:schemeClr val="tx2"/>
                </a:solidFill>
              </a:rPr>
              <a:t>PCI = PSS + 3*SSS</a:t>
            </a:r>
          </a:p>
        </p:txBody>
      </p:sp>
      <p:pic>
        <p:nvPicPr>
          <p:cNvPr id="146435"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03020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1"/>
          <p:cNvSpPr>
            <a:spLocks noChangeArrowheads="1"/>
          </p:cNvSpPr>
          <p:nvPr/>
        </p:nvSpPr>
        <p:spPr bwMode="auto">
          <a:xfrm>
            <a:off x="76201" y="304801"/>
            <a:ext cx="11277600" cy="646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a:t>SSS is Secondary Synchronization Signal ( identifies Cell Id group). SSS value can be 0 to 167.</a:t>
            </a:r>
          </a:p>
          <a:p>
            <a:r>
              <a:rPr lang="en-US" altLang="en-US"/>
              <a:t> </a:t>
            </a:r>
          </a:p>
          <a:p>
            <a:r>
              <a:rPr lang="en-US" altLang="en-US" b="1"/>
              <a:t>BLER :- </a:t>
            </a:r>
            <a:r>
              <a:rPr lang="en-US" altLang="en-US"/>
              <a:t>Block Error Rate</a:t>
            </a:r>
          </a:p>
          <a:p>
            <a:r>
              <a:rPr lang="en-US" altLang="en-US"/>
              <a:t>Block Error Ratio is defined as the ratio of the number of erroneous blocks received to the total number of blocks transmitted</a:t>
            </a:r>
          </a:p>
          <a:p>
            <a:endParaRPr lang="en-US" altLang="en-US"/>
          </a:p>
          <a:p>
            <a:r>
              <a:rPr lang="en-US" altLang="en-US" b="1"/>
              <a:t>Significance -</a:t>
            </a:r>
          </a:p>
          <a:p>
            <a:r>
              <a:rPr lang="en-US" altLang="en-US"/>
              <a:t>A simple method by which a UE can choose an appropriate CQI value could be based on a set of Block Error Rate (BLER) thresholds . The UE would report the CQI value corresponding to the Modulation Coding Schemes that ensures BLER ≤ 10% based on the measured received signal quality</a:t>
            </a:r>
          </a:p>
          <a:p>
            <a:r>
              <a:rPr lang="en-US" altLang="en-US"/>
              <a:t>BLER is Calculated using Cyclic Redundancy error Checking method High BLER leads to loss of Peak rates &amp; efficiency</a:t>
            </a:r>
          </a:p>
          <a:p>
            <a:r>
              <a:rPr lang="en-US" altLang="en-US"/>
              <a:t>BLER threshold should be low i.e. ≤ 10%</a:t>
            </a:r>
          </a:p>
          <a:p>
            <a:r>
              <a:rPr lang="en-US" altLang="en-US" b="1"/>
              <a:t>Downlink Throughput</a:t>
            </a:r>
          </a:p>
          <a:p>
            <a:r>
              <a:rPr lang="en-US" altLang="en-US"/>
              <a:t>In E-UTRAN may use a maximum of 2 Tx antennas at the ENodeB and 2 Rx antennas at the UE ( MIMO ).</a:t>
            </a:r>
          </a:p>
          <a:p>
            <a:r>
              <a:rPr lang="en-US" altLang="en-US" b="1"/>
              <a:t>Significance</a:t>
            </a:r>
            <a:r>
              <a:rPr lang="en-US" altLang="en-US"/>
              <a:t> - Target for averaged user throughput per MHz, 3 to 4 times</a:t>
            </a:r>
          </a:p>
          <a:p>
            <a:r>
              <a:rPr lang="en-US" altLang="en-US"/>
              <a:t>Release 6 HSDPA i.e Higher user throughput as compared to 3G ( Over 300 Mbps downlink as compared to 14 Mbps in UMTS)</a:t>
            </a:r>
          </a:p>
          <a:p>
            <a:r>
              <a:rPr lang="en-US" altLang="en-US"/>
              <a:t>The supported user throughput should scale with the spectrum bandwidth.</a:t>
            </a:r>
          </a:p>
          <a:p>
            <a:endParaRPr lang="en-US" altLang="en-US"/>
          </a:p>
          <a:p>
            <a:endParaRPr lang="en-US" altLang="en-US"/>
          </a:p>
        </p:txBody>
      </p:sp>
      <p:pic>
        <p:nvPicPr>
          <p:cNvPr id="147459"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55624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8"/>
          <p:cNvSpPr>
            <a:spLocks noChangeArrowheads="1"/>
          </p:cNvSpPr>
          <p:nvPr/>
        </p:nvSpPr>
        <p:spPr bwMode="auto">
          <a:xfrm>
            <a:off x="127001" y="279782"/>
            <a:ext cx="11199812" cy="6355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indent="182563">
              <a:tabLst>
                <a:tab pos="546100" algn="l"/>
              </a:tabLst>
              <a:defRPr/>
            </a:pPr>
            <a:r>
              <a:rPr lang="en-US" b="1" dirty="0">
                <a:solidFill>
                  <a:schemeClr val="tx2"/>
                </a:solidFill>
                <a:ea typeface="Centaur" pitchFamily="18" charset="0"/>
              </a:rPr>
              <a:t>Uplink Throughput</a:t>
            </a:r>
          </a:p>
          <a:p>
            <a:pPr indent="182563">
              <a:tabLst>
                <a:tab pos="546100" algn="l"/>
              </a:tabLst>
              <a:defRPr/>
            </a:pPr>
            <a:endParaRPr lang="en-US" b="1" dirty="0">
              <a:solidFill>
                <a:schemeClr val="tx2"/>
              </a:solidFill>
            </a:endParaRPr>
          </a:p>
          <a:p>
            <a:pPr marL="285750" indent="-285750">
              <a:buFont typeface="Arial" pitchFamily="34" charset="0"/>
              <a:buChar char="•"/>
              <a:tabLst>
                <a:tab pos="546100" algn="l"/>
              </a:tabLst>
              <a:defRPr/>
            </a:pPr>
            <a:r>
              <a:rPr lang="en-US" dirty="0">
                <a:solidFill>
                  <a:schemeClr val="tx2"/>
                </a:solidFill>
                <a:ea typeface="Centaur" pitchFamily="18" charset="0"/>
              </a:rPr>
              <a:t>I n E-UTRAN uses a maximum of a single </a:t>
            </a:r>
            <a:r>
              <a:rPr lang="en-US" dirty="0" err="1">
                <a:solidFill>
                  <a:schemeClr val="tx2"/>
                </a:solidFill>
                <a:ea typeface="Centaur" pitchFamily="18" charset="0"/>
              </a:rPr>
              <a:t>Tx</a:t>
            </a:r>
            <a:r>
              <a:rPr lang="en-US" dirty="0">
                <a:solidFill>
                  <a:schemeClr val="tx2"/>
                </a:solidFill>
                <a:ea typeface="Centaur" pitchFamily="18" charset="0"/>
              </a:rPr>
              <a:t> antenna at the UE and 2 Rx antennas at the E Node B.</a:t>
            </a:r>
          </a:p>
          <a:p>
            <a:pPr marL="285750" indent="-285750">
              <a:buFont typeface="Arial" pitchFamily="34" charset="0"/>
              <a:buChar char="•"/>
              <a:tabLst>
                <a:tab pos="546100" algn="l"/>
              </a:tabLst>
              <a:defRPr/>
            </a:pPr>
            <a:r>
              <a:rPr lang="en-US" dirty="0">
                <a:solidFill>
                  <a:schemeClr val="tx2"/>
                </a:solidFill>
                <a:ea typeface="Centaur" pitchFamily="18" charset="0"/>
              </a:rPr>
              <a:t>Greater user throughput should be achievable using multiple </a:t>
            </a:r>
            <a:r>
              <a:rPr lang="en-US" dirty="0" err="1">
                <a:solidFill>
                  <a:schemeClr val="tx2"/>
                </a:solidFill>
                <a:ea typeface="Centaur" pitchFamily="18" charset="0"/>
              </a:rPr>
              <a:t>Tx</a:t>
            </a:r>
            <a:r>
              <a:rPr lang="en-US" dirty="0">
                <a:solidFill>
                  <a:schemeClr val="tx2"/>
                </a:solidFill>
                <a:ea typeface="Centaur" pitchFamily="18" charset="0"/>
              </a:rPr>
              <a:t> antennas at the UE ( MIMO</a:t>
            </a:r>
            <a:endParaRPr lang="en-US" dirty="0">
              <a:solidFill>
                <a:schemeClr val="tx2"/>
              </a:solidFill>
            </a:endParaRPr>
          </a:p>
          <a:p>
            <a:pPr>
              <a:tabLst>
                <a:tab pos="546100" algn="l"/>
              </a:tabLst>
              <a:defRPr/>
            </a:pPr>
            <a:r>
              <a:rPr lang="en-US" dirty="0">
                <a:solidFill>
                  <a:schemeClr val="tx2"/>
                </a:solidFill>
                <a:ea typeface="Centaur" pitchFamily="18" charset="0"/>
              </a:rPr>
              <a:t>Significance-</a:t>
            </a:r>
          </a:p>
          <a:p>
            <a:pPr>
              <a:tabLst>
                <a:tab pos="546100" algn="l"/>
              </a:tabLst>
              <a:defRPr/>
            </a:pPr>
            <a:r>
              <a:rPr lang="en-US" dirty="0">
                <a:solidFill>
                  <a:schemeClr val="tx2"/>
                </a:solidFill>
              </a:rPr>
              <a:t>Target for averaged user throughput per MHz, 2 to 3 times Release 6 Enhanced Uplink </a:t>
            </a:r>
            <a:r>
              <a:rPr lang="en-US" dirty="0" err="1">
                <a:solidFill>
                  <a:schemeClr val="tx2"/>
                </a:solidFill>
              </a:rPr>
              <a:t>i.e</a:t>
            </a:r>
            <a:r>
              <a:rPr lang="en-US" dirty="0">
                <a:solidFill>
                  <a:schemeClr val="tx2"/>
                </a:solidFill>
              </a:rPr>
              <a:t> Higher user throughput as compared to 3G (Over 50 Mbps Uplink as compared to 5.76 Mbps in UMTS).The user throughput should scale with the spectrum bandwidth provided that the maximum transmit power is also scaled.</a:t>
            </a:r>
          </a:p>
          <a:p>
            <a:pPr>
              <a:tabLst>
                <a:tab pos="546100" algn="l"/>
              </a:tabLst>
              <a:defRPr/>
            </a:pPr>
            <a:endParaRPr lang="en-US" b="1" i="1" dirty="0"/>
          </a:p>
          <a:p>
            <a:pPr>
              <a:tabLst>
                <a:tab pos="546100" algn="l"/>
              </a:tabLst>
              <a:defRPr/>
            </a:pPr>
            <a:endParaRPr lang="en-US" b="1" i="1" dirty="0"/>
          </a:p>
          <a:p>
            <a:pPr>
              <a:tabLst>
                <a:tab pos="546100" algn="l"/>
              </a:tabLst>
              <a:defRPr/>
            </a:pPr>
            <a:endParaRPr lang="en-US" b="1" i="1" dirty="0"/>
          </a:p>
          <a:p>
            <a:pPr>
              <a:tabLst>
                <a:tab pos="546100" algn="l"/>
              </a:tabLst>
              <a:defRPr/>
            </a:pPr>
            <a:endParaRPr lang="en-US" b="1" i="1" dirty="0"/>
          </a:p>
          <a:p>
            <a:pPr>
              <a:tabLst>
                <a:tab pos="546100" algn="l"/>
              </a:tabLst>
              <a:defRPr/>
            </a:pPr>
            <a:endParaRPr lang="en-US" b="1" i="1" dirty="0"/>
          </a:p>
          <a:p>
            <a:pPr>
              <a:tabLst>
                <a:tab pos="546100" algn="l"/>
              </a:tabLst>
              <a:defRPr/>
            </a:pPr>
            <a:endParaRPr lang="en-US" b="1" i="1" dirty="0"/>
          </a:p>
          <a:p>
            <a:pPr>
              <a:tabLst>
                <a:tab pos="546100" algn="l"/>
              </a:tabLst>
              <a:defRPr/>
            </a:pPr>
            <a:endParaRPr lang="en-US" b="1" i="1" dirty="0"/>
          </a:p>
          <a:p>
            <a:pPr>
              <a:tabLst>
                <a:tab pos="546100" algn="l"/>
              </a:tabLst>
              <a:defRPr/>
            </a:pPr>
            <a:endParaRPr lang="en-US" b="1" i="1" dirty="0"/>
          </a:p>
          <a:p>
            <a:pPr>
              <a:tabLst>
                <a:tab pos="546100" algn="l"/>
              </a:tabLst>
              <a:defRPr/>
            </a:pPr>
            <a:r>
              <a:rPr lang="en-US" b="1" i="1" dirty="0"/>
              <a:t>Thank You!</a:t>
            </a:r>
            <a:endParaRPr lang="en-US" dirty="0"/>
          </a:p>
          <a:p>
            <a:pPr>
              <a:defRPr/>
            </a:pPr>
            <a:r>
              <a:rPr lang="en-US" b="1" i="1" dirty="0"/>
              <a:t>Lead Instructor;</a:t>
            </a:r>
          </a:p>
          <a:p>
            <a:pPr>
              <a:defRPr/>
            </a:pPr>
            <a:r>
              <a:rPr lang="en-US" b="1" i="1" dirty="0"/>
              <a:t>Engr. </a:t>
            </a:r>
            <a:r>
              <a:rPr lang="en-US" b="1" i="1" dirty="0" err="1"/>
              <a:t>Ogundele</a:t>
            </a:r>
            <a:r>
              <a:rPr lang="en-US" b="1" i="1" dirty="0"/>
              <a:t> </a:t>
            </a:r>
            <a:r>
              <a:rPr lang="en-US" b="1" i="1" dirty="0" err="1"/>
              <a:t>Adeola</a:t>
            </a:r>
            <a:r>
              <a:rPr lang="en-US" b="1" i="1" dirty="0"/>
              <a:t>(MNSE,COREN)</a:t>
            </a:r>
            <a:endParaRPr lang="en-US" dirty="0"/>
          </a:p>
          <a:p>
            <a:pPr>
              <a:defRPr/>
            </a:pPr>
            <a:r>
              <a:rPr lang="en-US" b="1" i="1" dirty="0"/>
              <a:t/>
            </a:r>
            <a:br>
              <a:rPr lang="en-US" b="1" i="1" dirty="0"/>
            </a:br>
            <a:endParaRPr lang="en-US" dirty="0">
              <a:solidFill>
                <a:schemeClr val="tx2"/>
              </a:solidFill>
            </a:endParaRPr>
          </a:p>
          <a:p>
            <a:pPr>
              <a:tabLst>
                <a:tab pos="546100" algn="l"/>
              </a:tabLst>
              <a:defRPr/>
            </a:pPr>
            <a:endParaRPr lang="en-US" sz="1100" dirty="0"/>
          </a:p>
          <a:p>
            <a:pPr indent="182563">
              <a:tabLst>
                <a:tab pos="546100" algn="l"/>
              </a:tabLst>
              <a:defRPr/>
            </a:pPr>
            <a:endParaRPr lang="en-US" dirty="0"/>
          </a:p>
        </p:txBody>
      </p:sp>
      <p:pic>
        <p:nvPicPr>
          <p:cNvPr id="148483" name="image8.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2" y="9745663"/>
            <a:ext cx="1036637"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4" name="Rectangle 9"/>
          <p:cNvSpPr>
            <a:spLocks noChangeArrowheads="1"/>
          </p:cNvSpPr>
          <p:nvPr/>
        </p:nvSpPr>
        <p:spPr bwMode="auto">
          <a:xfrm>
            <a:off x="127001" y="227014"/>
            <a:ext cx="4191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182563">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sz="1400"/>
              <a:t>.</a:t>
            </a:r>
            <a:endParaRPr lang="en-US" altLang="en-US"/>
          </a:p>
        </p:txBody>
      </p:sp>
      <p:pic>
        <p:nvPicPr>
          <p:cNvPr id="148485"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35892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22098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38151" y="525002"/>
            <a:ext cx="10646229" cy="1569660"/>
          </a:xfrm>
          <a:prstGeom prst="rect">
            <a:avLst/>
          </a:prstGeom>
          <a:noFill/>
        </p:spPr>
        <p:txBody>
          <a:bodyPr wrap="square" rtlCol="0">
            <a:spAutoFit/>
          </a:bodyPr>
          <a:lstStyle/>
          <a:p>
            <a:r>
              <a:rPr lang="en-US" sz="4800" dirty="0" smtClean="0">
                <a:solidFill>
                  <a:schemeClr val="bg1"/>
                </a:solidFill>
                <a:latin typeface="Gotham Ultra" panose="02000000000000000000" pitchFamily="50" charset="0"/>
              </a:rPr>
              <a:t>THE GSM FREQUENCY</a:t>
            </a:r>
          </a:p>
          <a:p>
            <a:r>
              <a:rPr lang="en-US" sz="4800" dirty="0" smtClean="0">
                <a:solidFill>
                  <a:schemeClr val="bg1"/>
                </a:solidFill>
                <a:latin typeface="Gotham Ultra" panose="02000000000000000000" pitchFamily="50" charset="0"/>
              </a:rPr>
              <a:t>SPECTRUM</a:t>
            </a:r>
            <a:endParaRPr lang="en-US" sz="4800" dirty="0">
              <a:solidFill>
                <a:schemeClr val="bg1"/>
              </a:solidFill>
              <a:latin typeface="Gotham Ultra" panose="02000000000000000000" pitchFamily="50"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438151" y="2390140"/>
            <a:ext cx="6216649" cy="3785652"/>
          </a:xfrm>
          <a:prstGeom prst="rect">
            <a:avLst/>
          </a:prstGeom>
        </p:spPr>
        <p:txBody>
          <a:bodyPr wrap="square">
            <a:spAutoFit/>
          </a:bodyPr>
          <a:lstStyle/>
          <a:p>
            <a:r>
              <a:rPr lang="en-US" sz="1500" dirty="0" smtClean="0">
                <a:latin typeface="Montserrat" panose="00000500000000000000" pitchFamily="50" charset="0"/>
              </a:rPr>
              <a:t>Duplex Separation: 45MHz Channel Bandwidth: 200 KHz ARFCN: F (n) = 890 + 0.2n    </a:t>
            </a:r>
          </a:p>
          <a:p>
            <a:r>
              <a:rPr lang="en-US" sz="1500" dirty="0" smtClean="0">
                <a:latin typeface="Montserrat" panose="00000500000000000000" pitchFamily="50" charset="0"/>
              </a:rPr>
              <a:t>25MHz Channel Bandwidth: 200 KHz ARFCN: F (n) = 1710.2 +0.2 (n - 512)</a:t>
            </a:r>
          </a:p>
          <a:p>
            <a:r>
              <a:rPr lang="en-US" sz="1500" dirty="0" smtClean="0">
                <a:latin typeface="Montserrat" panose="00000500000000000000" pitchFamily="50" charset="0"/>
              </a:rPr>
              <a:t>Channel spacing: 5MHz</a:t>
            </a:r>
          </a:p>
          <a:p>
            <a:r>
              <a:rPr lang="en-US" sz="1500" dirty="0" smtClean="0">
                <a:latin typeface="Montserrat" panose="00000500000000000000" pitchFamily="50" charset="0"/>
              </a:rPr>
              <a:t>ARFCN: n = 5 * (Frequency in MHz)</a:t>
            </a:r>
          </a:p>
          <a:p>
            <a:r>
              <a:rPr lang="en-US" sz="1500" dirty="0" smtClean="0">
                <a:latin typeface="Montserrat" panose="00000500000000000000" pitchFamily="50" charset="0"/>
              </a:rPr>
              <a:t>Uplink – Frequency that propagates signals from the MS to the BTS Downlink–Frequency that propagates signals from the BTS to the MS</a:t>
            </a:r>
          </a:p>
          <a:p>
            <a:r>
              <a:rPr lang="en-US" sz="1500" dirty="0" smtClean="0">
                <a:latin typeface="Montserrat" panose="00000500000000000000" pitchFamily="50" charset="0"/>
              </a:rPr>
              <a:t>Duplex Separation – the distance between the uplink frequency and the corresponding downlink frequency.</a:t>
            </a:r>
          </a:p>
          <a:p>
            <a:r>
              <a:rPr lang="en-US" sz="1500" dirty="0" smtClean="0">
                <a:latin typeface="Montserrat" panose="00000500000000000000" pitchFamily="50" charset="0"/>
              </a:rPr>
              <a:t>Channel bandwidth – the distance between adjacent carrier frequencies in the UL &amp; DL frequencies. It is needed to reduce interference.</a:t>
            </a:r>
          </a:p>
          <a:p>
            <a:r>
              <a:rPr lang="en-US" sz="1500" dirty="0" smtClean="0">
                <a:latin typeface="Montserrat" panose="00000500000000000000" pitchFamily="50" charset="0"/>
              </a:rPr>
              <a:t>ARFCN – Absolute Radio Frequency Channel Number: No. assigned to an already existing frequency channel</a:t>
            </a:r>
          </a:p>
        </p:txBody>
      </p:sp>
      <p:pic>
        <p:nvPicPr>
          <p:cNvPr id="7" name="image17.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1029" y="2094662"/>
            <a:ext cx="4782970" cy="202946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8110189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22098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38151" y="525002"/>
            <a:ext cx="10646229" cy="1569660"/>
          </a:xfrm>
          <a:prstGeom prst="rect">
            <a:avLst/>
          </a:prstGeom>
          <a:noFill/>
        </p:spPr>
        <p:txBody>
          <a:bodyPr wrap="square" rtlCol="0">
            <a:spAutoFit/>
          </a:bodyPr>
          <a:lstStyle/>
          <a:p>
            <a:r>
              <a:rPr lang="en-US" sz="4800" dirty="0" smtClean="0">
                <a:solidFill>
                  <a:schemeClr val="bg1"/>
                </a:solidFill>
                <a:latin typeface="Gotham Ultra" panose="02000000000000000000" pitchFamily="50" charset="0"/>
              </a:rPr>
              <a:t>THE GSM FREQUENCY</a:t>
            </a:r>
          </a:p>
          <a:p>
            <a:r>
              <a:rPr lang="en-US" sz="4800" dirty="0" smtClean="0">
                <a:solidFill>
                  <a:schemeClr val="bg1"/>
                </a:solidFill>
                <a:latin typeface="Gotham Ultra" panose="02000000000000000000" pitchFamily="50" charset="0"/>
              </a:rPr>
              <a:t>SPECTRUM</a:t>
            </a:r>
            <a:endParaRPr lang="en-US" sz="4800" dirty="0">
              <a:solidFill>
                <a:schemeClr val="bg1"/>
              </a:solidFill>
              <a:latin typeface="Gotham Ultra" panose="02000000000000000000" pitchFamily="50"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438152" y="2390140"/>
            <a:ext cx="11420020" cy="5324535"/>
          </a:xfrm>
          <a:prstGeom prst="rect">
            <a:avLst/>
          </a:prstGeom>
        </p:spPr>
        <p:txBody>
          <a:bodyPr wrap="square">
            <a:spAutoFit/>
          </a:bodyPr>
          <a:lstStyle/>
          <a:p>
            <a:r>
              <a:rPr lang="en-US" sz="2400" dirty="0">
                <a:latin typeface="Montserrat" panose="00000500000000000000" pitchFamily="50" charset="0"/>
              </a:rPr>
              <a:t>UARFCN–UMTS Absolute Radio Frequency Channel Number: No. assigned to an already existing frequency channel on WCDMA Networks</a:t>
            </a:r>
            <a:r>
              <a:rPr lang="en-US" sz="2400" dirty="0" smtClean="0">
                <a:latin typeface="Montserrat" panose="00000500000000000000" pitchFamily="50" charset="0"/>
              </a:rPr>
              <a:t>.</a:t>
            </a:r>
          </a:p>
          <a:p>
            <a:endParaRPr lang="en-US" sz="2400" dirty="0">
              <a:latin typeface="Montserrat" panose="00000500000000000000" pitchFamily="50" charset="0"/>
            </a:endParaRPr>
          </a:p>
          <a:p>
            <a:r>
              <a:rPr lang="en-US" sz="2400" dirty="0">
                <a:latin typeface="Montserrat" panose="00000500000000000000" pitchFamily="50" charset="0"/>
              </a:rPr>
              <a:t>EARFCN–E-ULTRAN Absolute Radio Frequency Channel Number: No. assigned to an already existing frequency channel on LTE Networks</a:t>
            </a:r>
          </a:p>
          <a:p>
            <a:r>
              <a:rPr lang="en-US" sz="2400" dirty="0">
                <a:latin typeface="Montserrat" panose="00000500000000000000" pitchFamily="50" charset="0"/>
              </a:rPr>
              <a:t> Guard Band- This is a spared(unused frequency)for an operator and can be either the start or the end frequency)</a:t>
            </a:r>
          </a:p>
          <a:p>
            <a:endParaRPr lang="en-US" sz="2400" dirty="0">
              <a:latin typeface="Montserrat" panose="00000500000000000000" pitchFamily="50" charset="0"/>
            </a:endParaRPr>
          </a:p>
          <a:p>
            <a:endParaRPr lang="en-US" sz="2400" dirty="0">
              <a:latin typeface="Montserrat" panose="00000500000000000000" pitchFamily="50" charset="0"/>
            </a:endParaRPr>
          </a:p>
          <a:p>
            <a:endParaRPr lang="en-US" sz="2400" dirty="0">
              <a:latin typeface="Montserrat" panose="00000500000000000000" pitchFamily="50" charset="0"/>
            </a:endParaRPr>
          </a:p>
          <a:p>
            <a:endParaRPr lang="en-US" sz="2400" dirty="0">
              <a:latin typeface="Montserrat" panose="00000500000000000000" pitchFamily="50" charset="0"/>
            </a:endParaRPr>
          </a:p>
          <a:p>
            <a:endParaRPr lang="en-US" sz="2400" dirty="0">
              <a:latin typeface="Montserrat" panose="00000500000000000000" pitchFamily="50" charset="0"/>
            </a:endParaRPr>
          </a:p>
          <a:p>
            <a:endParaRPr lang="en-US" sz="2400" dirty="0">
              <a:latin typeface="Montserrat" panose="00000500000000000000" pitchFamily="50" charset="0"/>
            </a:endParaRPr>
          </a:p>
          <a:p>
            <a:endParaRPr lang="en-US" sz="2800" dirty="0">
              <a:latin typeface="Montserrat" panose="00000500000000000000" pitchFamily="50" charset="0"/>
            </a:endParaRPr>
          </a:p>
        </p:txBody>
      </p:sp>
    </p:spTree>
    <p:extLst>
      <p:ext uri="{BB962C8B-B14F-4D97-AF65-F5344CB8AC3E}">
        <p14:creationId xmlns:p14="http://schemas.microsoft.com/office/powerpoint/2010/main" val="23077042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1959428"/>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38152" y="569680"/>
            <a:ext cx="10646229" cy="1200329"/>
          </a:xfrm>
          <a:prstGeom prst="rect">
            <a:avLst/>
          </a:prstGeom>
          <a:noFill/>
        </p:spPr>
        <p:txBody>
          <a:bodyPr wrap="square" rtlCol="0">
            <a:spAutoFit/>
          </a:bodyPr>
          <a:lstStyle/>
          <a:p>
            <a:r>
              <a:rPr lang="en-US" sz="7200" dirty="0" smtClean="0">
                <a:solidFill>
                  <a:schemeClr val="bg1"/>
                </a:solidFill>
                <a:latin typeface="Gotham Ultra" panose="02000000000000000000" pitchFamily="50" charset="0"/>
              </a:rPr>
              <a:t>MOBILE STATION</a:t>
            </a:r>
            <a:endParaRPr lang="en-US" sz="7200" dirty="0">
              <a:solidFill>
                <a:schemeClr val="bg1"/>
              </a:solidFill>
              <a:latin typeface="Gotham Ultra" panose="02000000000000000000" pitchFamily="50"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438152" y="2224299"/>
            <a:ext cx="11420020" cy="954107"/>
          </a:xfrm>
          <a:prstGeom prst="rect">
            <a:avLst/>
          </a:prstGeom>
        </p:spPr>
        <p:txBody>
          <a:bodyPr wrap="square">
            <a:spAutoFit/>
          </a:bodyPr>
          <a:lstStyle/>
          <a:p>
            <a:r>
              <a:rPr lang="en-US" sz="2800" dirty="0">
                <a:latin typeface="Montserrat" panose="00000500000000000000" pitchFamily="50" charset="0"/>
              </a:rPr>
              <a:t>MOBILE STATION MS = ME + SIM</a:t>
            </a:r>
          </a:p>
          <a:p>
            <a:r>
              <a:rPr lang="en-US" sz="2800" dirty="0">
                <a:latin typeface="Montserrat" panose="00000500000000000000" pitchFamily="50" charset="0"/>
              </a:rPr>
              <a:t>ME = Mobile Equipment SIM = Subscriber Identity Module</a:t>
            </a: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2" y="3443276"/>
            <a:ext cx="8390845" cy="305012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03065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1959428"/>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829" y="608581"/>
            <a:ext cx="10508342" cy="518717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86891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1959428"/>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240" y="654726"/>
            <a:ext cx="10734904" cy="540612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17153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1959428"/>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3" y="566057"/>
            <a:ext cx="10972800" cy="58057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60973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6000750" cy="6858000"/>
          </a:xfrm>
          <a:prstGeom prst="rect">
            <a:avLst/>
          </a:prstGeom>
          <a:solidFill>
            <a:srgbClr val="036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23850" y="514350"/>
            <a:ext cx="5372100" cy="523220"/>
          </a:xfrm>
          <a:prstGeom prst="rect">
            <a:avLst/>
          </a:prstGeom>
          <a:noFill/>
        </p:spPr>
        <p:txBody>
          <a:bodyPr wrap="square" rtlCol="0">
            <a:spAutoFit/>
          </a:bodyPr>
          <a:lstStyle/>
          <a:p>
            <a:r>
              <a:rPr lang="en-US" sz="2800" dirty="0" smtClean="0">
                <a:solidFill>
                  <a:schemeClr val="bg1"/>
                </a:solidFill>
                <a:latin typeface="Gotham Ultra" panose="02000000000000000000" pitchFamily="50" charset="0"/>
              </a:rPr>
              <a:t>TABLE OF CONTENTS</a:t>
            </a:r>
            <a:endParaRPr lang="en-US" sz="2800" dirty="0">
              <a:solidFill>
                <a:schemeClr val="bg1"/>
              </a:solidFill>
              <a:latin typeface="Gotham Ultra" panose="02000000000000000000" pitchFamily="50" charset="0"/>
            </a:endParaRPr>
          </a:p>
        </p:txBody>
      </p:sp>
      <p:sp>
        <p:nvSpPr>
          <p:cNvPr id="4" name="TextBox 3"/>
          <p:cNvSpPr txBox="1"/>
          <p:nvPr/>
        </p:nvSpPr>
        <p:spPr>
          <a:xfrm>
            <a:off x="314325" y="1037570"/>
            <a:ext cx="5372100" cy="5262979"/>
          </a:xfrm>
          <a:prstGeom prst="rect">
            <a:avLst/>
          </a:prstGeom>
          <a:noFill/>
        </p:spPr>
        <p:txBody>
          <a:bodyPr wrap="square" rtlCol="0">
            <a:spAutoFit/>
          </a:bodyPr>
          <a:lstStyle/>
          <a:p>
            <a:pPr marL="44450" indent="0">
              <a:buFont typeface="Arial" panose="020B0604020202020204" pitchFamily="34" charset="0"/>
              <a:buNone/>
            </a:pPr>
            <a:r>
              <a:rPr lang="en-US" altLang="en-US" sz="1600" dirty="0">
                <a:solidFill>
                  <a:schemeClr val="bg1"/>
                </a:solidFill>
                <a:latin typeface="Montserrat" panose="00000500000000000000" pitchFamily="50" charset="0"/>
              </a:rPr>
              <a:t>INTRODUCTION TO TELECOMMUNICATION</a:t>
            </a:r>
          </a:p>
          <a:p>
            <a:pPr marL="273050" lvl="1" indent="0">
              <a:buFont typeface="Arial" panose="020B0604020202020204" pitchFamily="34" charset="0"/>
              <a:buNone/>
            </a:pPr>
            <a:r>
              <a:rPr lang="en-US" altLang="en-US" sz="1600" dirty="0">
                <a:solidFill>
                  <a:schemeClr val="bg1"/>
                </a:solidFill>
                <a:latin typeface="Montserrat" panose="00000500000000000000" pitchFamily="50" charset="0"/>
              </a:rPr>
              <a:t>TECHNOLOGY PATHWAY FROM 1G – </a:t>
            </a:r>
            <a:r>
              <a:rPr lang="en-US" altLang="en-US" sz="1600" dirty="0" smtClean="0">
                <a:solidFill>
                  <a:schemeClr val="bg1"/>
                </a:solidFill>
                <a:latin typeface="Montserrat" panose="00000500000000000000" pitchFamily="50" charset="0"/>
              </a:rPr>
              <a:t>4G</a:t>
            </a:r>
          </a:p>
          <a:p>
            <a:pPr marL="44450" indent="0">
              <a:buFont typeface="Arial" panose="020B0604020202020204" pitchFamily="34" charset="0"/>
              <a:buNone/>
            </a:pPr>
            <a:r>
              <a:rPr lang="en-US" altLang="en-US" sz="1600" dirty="0" smtClean="0">
                <a:solidFill>
                  <a:schemeClr val="bg1"/>
                </a:solidFill>
                <a:latin typeface="Montserrat" panose="00000500000000000000" pitchFamily="50" charset="0"/>
              </a:rPr>
              <a:t> 1.2        MODE OF COMMUNICATION</a:t>
            </a:r>
          </a:p>
          <a:p>
            <a:pPr marL="44450" indent="0">
              <a:buFont typeface="Arial" panose="020B0604020202020204" pitchFamily="34" charset="0"/>
              <a:buNone/>
            </a:pPr>
            <a:r>
              <a:rPr lang="en-US" altLang="en-US" sz="1600" dirty="0" smtClean="0">
                <a:solidFill>
                  <a:schemeClr val="bg1"/>
                </a:solidFill>
                <a:latin typeface="Montserrat" panose="00000500000000000000" pitchFamily="50" charset="0"/>
              </a:rPr>
              <a:t> </a:t>
            </a:r>
            <a:r>
              <a:rPr lang="en-US" altLang="en-US" sz="1600" dirty="0">
                <a:solidFill>
                  <a:schemeClr val="bg1"/>
                </a:solidFill>
                <a:latin typeface="Montserrat" panose="00000500000000000000" pitchFamily="50" charset="0"/>
              </a:rPr>
              <a:t>1.3        RADIO ACCESS TECHNIQUES</a:t>
            </a:r>
          </a:p>
          <a:p>
            <a:pPr marL="44450" indent="0">
              <a:buFont typeface="Arial" panose="020B0604020202020204" pitchFamily="34" charset="0"/>
              <a:buNone/>
            </a:pPr>
            <a:r>
              <a:rPr lang="en-US" altLang="en-US" sz="1600" dirty="0" smtClean="0">
                <a:solidFill>
                  <a:schemeClr val="bg1"/>
                </a:solidFill>
                <a:latin typeface="Montserrat" panose="00000500000000000000" pitchFamily="50" charset="0"/>
              </a:rPr>
              <a:t> </a:t>
            </a:r>
            <a:r>
              <a:rPr lang="en-US" altLang="en-US" sz="1600" dirty="0">
                <a:solidFill>
                  <a:schemeClr val="bg1"/>
                </a:solidFill>
                <a:latin typeface="Montserrat" panose="00000500000000000000" pitchFamily="50" charset="0"/>
              </a:rPr>
              <a:t>1.4        THE GSM FREQUENCY SPECTRUM   </a:t>
            </a:r>
          </a:p>
          <a:p>
            <a:pPr marL="44450" indent="0">
              <a:buFont typeface="Arial" panose="020B0604020202020204" pitchFamily="34" charset="0"/>
              <a:buNone/>
            </a:pPr>
            <a:r>
              <a:rPr lang="en-US" altLang="en-US" sz="1600" dirty="0">
                <a:solidFill>
                  <a:schemeClr val="bg1"/>
                </a:solidFill>
                <a:latin typeface="Montserrat" panose="00000500000000000000" pitchFamily="50" charset="0"/>
              </a:rPr>
              <a:t>2.0        MOBILE STATION </a:t>
            </a:r>
          </a:p>
          <a:p>
            <a:pPr marL="44450" indent="0">
              <a:buFont typeface="Arial" panose="020B0604020202020204" pitchFamily="34" charset="0"/>
              <a:buNone/>
            </a:pPr>
            <a:r>
              <a:rPr lang="en-US" altLang="en-US" sz="1600" dirty="0" smtClean="0">
                <a:solidFill>
                  <a:schemeClr val="bg1"/>
                </a:solidFill>
                <a:latin typeface="Montserrat" panose="00000500000000000000" pitchFamily="50" charset="0"/>
              </a:rPr>
              <a:t>2.1         </a:t>
            </a:r>
            <a:r>
              <a:rPr lang="en-US" altLang="en-US" sz="1600" dirty="0">
                <a:solidFill>
                  <a:schemeClr val="bg1"/>
                </a:solidFill>
                <a:latin typeface="Montserrat" panose="00000500000000000000" pitchFamily="50" charset="0"/>
              </a:rPr>
              <a:t>GSM NE TWORK ARCHITECTURE</a:t>
            </a:r>
          </a:p>
          <a:p>
            <a:pPr marL="44450" indent="0">
              <a:buFont typeface="Arial" panose="020B0604020202020204" pitchFamily="34" charset="0"/>
              <a:buNone/>
            </a:pPr>
            <a:r>
              <a:rPr lang="en-US" altLang="en-US" sz="1600" dirty="0" smtClean="0">
                <a:solidFill>
                  <a:schemeClr val="bg1"/>
                </a:solidFill>
                <a:latin typeface="Montserrat" panose="00000500000000000000" pitchFamily="50" charset="0"/>
              </a:rPr>
              <a:t>2.2         </a:t>
            </a:r>
            <a:r>
              <a:rPr lang="en-US" altLang="en-US" sz="1600" dirty="0">
                <a:solidFill>
                  <a:schemeClr val="bg1"/>
                </a:solidFill>
                <a:latin typeface="Montserrat" panose="00000500000000000000" pitchFamily="50" charset="0"/>
              </a:rPr>
              <a:t>2.5G </a:t>
            </a:r>
            <a:r>
              <a:rPr lang="en-US" altLang="en-US" sz="1600" dirty="0" smtClean="0">
                <a:solidFill>
                  <a:schemeClr val="bg1"/>
                </a:solidFill>
                <a:latin typeface="Montserrat" panose="00000500000000000000" pitchFamily="50" charset="0"/>
              </a:rPr>
              <a:t>ARCHITECTURE</a:t>
            </a:r>
          </a:p>
          <a:p>
            <a:pPr marL="44450" indent="0">
              <a:buFont typeface="Arial" panose="020B0604020202020204" pitchFamily="34" charset="0"/>
              <a:buNone/>
            </a:pPr>
            <a:r>
              <a:rPr lang="en-US" altLang="en-US" sz="1600" dirty="0" smtClean="0">
                <a:solidFill>
                  <a:schemeClr val="bg1"/>
                </a:solidFill>
                <a:latin typeface="Montserrat" panose="00000500000000000000" pitchFamily="50" charset="0"/>
              </a:rPr>
              <a:t>2.3         3G ARCHITECTURE</a:t>
            </a:r>
          </a:p>
          <a:p>
            <a:pPr marL="44450" indent="0">
              <a:buFont typeface="Arial" panose="020B0604020202020204" pitchFamily="34" charset="0"/>
              <a:buNone/>
            </a:pPr>
            <a:r>
              <a:rPr lang="en-US" altLang="en-US" sz="1600" dirty="0" smtClean="0">
                <a:solidFill>
                  <a:schemeClr val="bg1"/>
                </a:solidFill>
                <a:latin typeface="Montserrat" panose="00000500000000000000" pitchFamily="50" charset="0"/>
              </a:rPr>
              <a:t>3.0        </a:t>
            </a:r>
            <a:r>
              <a:rPr lang="en-US" altLang="en-US" sz="1600" dirty="0">
                <a:solidFill>
                  <a:schemeClr val="bg1"/>
                </a:solidFill>
                <a:latin typeface="Montserrat" panose="00000500000000000000" pitchFamily="50" charset="0"/>
              </a:rPr>
              <a:t>GSM INTERFACE</a:t>
            </a:r>
          </a:p>
          <a:p>
            <a:pPr marL="44450" indent="0">
              <a:buFont typeface="Arial" panose="020B0604020202020204" pitchFamily="34" charset="0"/>
              <a:buNone/>
            </a:pPr>
            <a:r>
              <a:rPr lang="en-US" altLang="en-US" sz="1600" dirty="0">
                <a:solidFill>
                  <a:schemeClr val="bg1"/>
                </a:solidFill>
                <a:latin typeface="Montserrat" panose="00000500000000000000" pitchFamily="50" charset="0"/>
              </a:rPr>
              <a:t>4.0        GSM PHYSICAL/LOGICAL </a:t>
            </a:r>
            <a:r>
              <a:rPr lang="en-US" altLang="en-US" sz="1600" dirty="0" smtClean="0">
                <a:solidFill>
                  <a:schemeClr val="bg1"/>
                </a:solidFill>
                <a:latin typeface="Montserrat" panose="00000500000000000000" pitchFamily="50" charset="0"/>
              </a:rPr>
              <a:t>CHANNELS</a:t>
            </a:r>
          </a:p>
          <a:p>
            <a:pPr marL="44450" indent="0">
              <a:buFont typeface="Arial" panose="020B0604020202020204" pitchFamily="34" charset="0"/>
              <a:buNone/>
            </a:pPr>
            <a:r>
              <a:rPr lang="en-US" altLang="en-US" sz="1600" dirty="0" smtClean="0">
                <a:solidFill>
                  <a:schemeClr val="bg1"/>
                </a:solidFill>
                <a:latin typeface="Montserrat" panose="00000500000000000000" pitchFamily="50" charset="0"/>
              </a:rPr>
              <a:t>4.1         MODE OF MS</a:t>
            </a:r>
          </a:p>
          <a:p>
            <a:pPr marL="44450" indent="0">
              <a:buFont typeface="Arial" panose="020B0604020202020204" pitchFamily="34" charset="0"/>
              <a:buNone/>
            </a:pPr>
            <a:r>
              <a:rPr lang="en-US" altLang="en-US" sz="1600" dirty="0" smtClean="0">
                <a:solidFill>
                  <a:schemeClr val="bg1"/>
                </a:solidFill>
                <a:latin typeface="Montserrat" panose="00000500000000000000" pitchFamily="50" charset="0"/>
              </a:rPr>
              <a:t>4.2        MAPPING OF LOGICAL CHANNELS</a:t>
            </a:r>
          </a:p>
          <a:p>
            <a:pPr marL="44450" indent="0">
              <a:buFont typeface="Arial" panose="020B0604020202020204" pitchFamily="34" charset="0"/>
              <a:buNone/>
            </a:pPr>
            <a:r>
              <a:rPr lang="en-US" altLang="en-US" sz="1600" dirty="0" smtClean="0">
                <a:solidFill>
                  <a:schemeClr val="bg1"/>
                </a:solidFill>
                <a:latin typeface="Montserrat" panose="00000500000000000000" pitchFamily="50" charset="0"/>
              </a:rPr>
              <a:t>5.0        BASIC GSM FRAME STRUCTURE</a:t>
            </a:r>
          </a:p>
          <a:p>
            <a:pPr marL="44450" indent="0">
              <a:buFont typeface="Arial" panose="020B0604020202020204" pitchFamily="34" charset="0"/>
              <a:buNone/>
            </a:pPr>
            <a:r>
              <a:rPr lang="en-US" altLang="en-US" sz="1600" dirty="0" smtClean="0">
                <a:solidFill>
                  <a:schemeClr val="bg1"/>
                </a:solidFill>
                <a:latin typeface="Montserrat" panose="00000500000000000000" pitchFamily="50" charset="0"/>
              </a:rPr>
              <a:t>5.1         GSM FRAMES</a:t>
            </a:r>
          </a:p>
          <a:p>
            <a:pPr marL="44450" indent="0">
              <a:buFont typeface="Arial" panose="020B0604020202020204" pitchFamily="34" charset="0"/>
              <a:buNone/>
            </a:pPr>
            <a:r>
              <a:rPr lang="en-US" altLang="en-US" sz="1600" dirty="0" smtClean="0">
                <a:solidFill>
                  <a:schemeClr val="bg1"/>
                </a:solidFill>
                <a:latin typeface="Montserrat" panose="00000500000000000000" pitchFamily="50" charset="0"/>
              </a:rPr>
              <a:t>5.2        GSM MOBILITY MANAGEMENT</a:t>
            </a:r>
          </a:p>
          <a:p>
            <a:pPr marL="44450" indent="0">
              <a:buFont typeface="Arial" panose="020B0604020202020204" pitchFamily="34" charset="0"/>
              <a:buNone/>
            </a:pPr>
            <a:r>
              <a:rPr lang="en-US" altLang="en-US" sz="1600" dirty="0" smtClean="0">
                <a:solidFill>
                  <a:schemeClr val="bg1"/>
                </a:solidFill>
                <a:latin typeface="Montserrat" panose="00000500000000000000" pitchFamily="50" charset="0"/>
              </a:rPr>
              <a:t>6.0       ANTENNA BASIC PRINCIPLES</a:t>
            </a:r>
          </a:p>
          <a:p>
            <a:pPr marL="44450" indent="0">
              <a:buFont typeface="Arial" panose="020B0604020202020204" pitchFamily="34" charset="0"/>
              <a:buNone/>
            </a:pPr>
            <a:r>
              <a:rPr lang="en-US" altLang="en-US" sz="1600" dirty="0" smtClean="0">
                <a:solidFill>
                  <a:schemeClr val="bg1"/>
                </a:solidFill>
                <a:latin typeface="Montserrat" panose="00000500000000000000" pitchFamily="50" charset="0"/>
              </a:rPr>
              <a:t>6.1        CLASSIFICATION OF ANTENNA</a:t>
            </a:r>
          </a:p>
          <a:p>
            <a:pPr marL="44450" indent="0">
              <a:buFont typeface="Arial" panose="020B0604020202020204" pitchFamily="34" charset="0"/>
              <a:buNone/>
            </a:pPr>
            <a:r>
              <a:rPr lang="en-US" altLang="en-US" sz="1600" dirty="0" smtClean="0">
                <a:solidFill>
                  <a:schemeClr val="bg1"/>
                </a:solidFill>
                <a:latin typeface="Montserrat" panose="00000500000000000000" pitchFamily="50" charset="0"/>
              </a:rPr>
              <a:t>7.0       ANTENNA PROPAGATION</a:t>
            </a:r>
          </a:p>
          <a:p>
            <a:pPr marL="44450" indent="0">
              <a:buFont typeface="Arial" panose="020B0604020202020204" pitchFamily="34" charset="0"/>
              <a:buNone/>
            </a:pPr>
            <a:r>
              <a:rPr lang="en-US" altLang="en-US" sz="1600" dirty="0" smtClean="0">
                <a:solidFill>
                  <a:schemeClr val="bg1"/>
                </a:solidFill>
                <a:latin typeface="Montserrat" panose="00000500000000000000" pitchFamily="50" charset="0"/>
              </a:rPr>
              <a:t>7.1        ANTENNA GAIN</a:t>
            </a:r>
          </a:p>
          <a:p>
            <a:pPr marL="44450" indent="0">
              <a:buFont typeface="Arial" panose="020B0604020202020204" pitchFamily="34" charset="0"/>
              <a:buNone/>
            </a:pPr>
            <a:r>
              <a:rPr lang="en-US" altLang="en-US" sz="1600" dirty="0" smtClean="0">
                <a:solidFill>
                  <a:schemeClr val="bg1"/>
                </a:solidFill>
                <a:latin typeface="Montserrat" panose="00000500000000000000" pitchFamily="50" charset="0"/>
              </a:rPr>
              <a:t>7.2       ANTENNA POLARIZATION</a:t>
            </a:r>
          </a:p>
        </p:txBody>
      </p:sp>
      <p:sp>
        <p:nvSpPr>
          <p:cNvPr id="5" name="TextBox 4"/>
          <p:cNvSpPr txBox="1"/>
          <p:nvPr/>
        </p:nvSpPr>
        <p:spPr>
          <a:xfrm>
            <a:off x="6315075" y="539549"/>
            <a:ext cx="5372100" cy="6740307"/>
          </a:xfrm>
          <a:prstGeom prst="rect">
            <a:avLst/>
          </a:prstGeom>
          <a:noFill/>
        </p:spPr>
        <p:txBody>
          <a:bodyPr wrap="square" rtlCol="0">
            <a:spAutoFit/>
          </a:bodyPr>
          <a:lstStyle/>
          <a:p>
            <a:pPr marL="44450" indent="0">
              <a:buFont typeface="Arial" panose="020B0604020202020204" pitchFamily="34" charset="0"/>
              <a:buNone/>
            </a:pPr>
            <a:r>
              <a:rPr lang="en-US" altLang="en-US" sz="1600" dirty="0" smtClean="0">
                <a:latin typeface="Montserrat" panose="00000500000000000000" pitchFamily="50" charset="0"/>
              </a:rPr>
              <a:t>8.0       ANTENNA FEEDER LINE SYSTEM</a:t>
            </a:r>
          </a:p>
          <a:p>
            <a:pPr marL="44450" indent="0">
              <a:buFont typeface="Arial" panose="020B0604020202020204" pitchFamily="34" charset="0"/>
              <a:buNone/>
            </a:pPr>
            <a:r>
              <a:rPr lang="en-US" altLang="en-US" sz="1600" dirty="0" smtClean="0">
                <a:latin typeface="Montserrat" panose="00000500000000000000" pitchFamily="50" charset="0"/>
              </a:rPr>
              <a:t>9.0       PHYSICAL SITE OPTIMIZATION</a:t>
            </a:r>
          </a:p>
          <a:p>
            <a:pPr marL="44450" indent="0">
              <a:buFont typeface="Arial" panose="020B0604020202020204" pitchFamily="34" charset="0"/>
              <a:buNone/>
            </a:pPr>
            <a:r>
              <a:rPr lang="en-US" altLang="en-US" sz="1600" dirty="0" smtClean="0">
                <a:latin typeface="Montserrat" panose="00000500000000000000" pitchFamily="50" charset="0"/>
              </a:rPr>
              <a:t>9.1        RF PROPAGATION FUNDAMENTALS</a:t>
            </a:r>
          </a:p>
          <a:p>
            <a:pPr marL="44450" indent="0">
              <a:buFont typeface="Arial" panose="020B0604020202020204" pitchFamily="34" charset="0"/>
              <a:buNone/>
            </a:pPr>
            <a:r>
              <a:rPr lang="en-US" altLang="en-US" sz="1600" dirty="0" smtClean="0">
                <a:latin typeface="Montserrat" panose="00000500000000000000" pitchFamily="50" charset="0"/>
              </a:rPr>
              <a:t>10.0     RADIO NETWORK PLANNING</a:t>
            </a:r>
          </a:p>
          <a:p>
            <a:pPr marL="44450" indent="0">
              <a:buFont typeface="Arial" panose="020B0604020202020204" pitchFamily="34" charset="0"/>
              <a:buNone/>
            </a:pPr>
            <a:r>
              <a:rPr lang="en-US" altLang="en-US" sz="1600" dirty="0" smtClean="0">
                <a:latin typeface="Montserrat" panose="00000500000000000000" pitchFamily="50" charset="0"/>
              </a:rPr>
              <a:t>11.0      LINK BUDGET</a:t>
            </a:r>
          </a:p>
          <a:p>
            <a:pPr marL="44450" indent="0">
              <a:buFont typeface="Arial" panose="020B0604020202020204" pitchFamily="34" charset="0"/>
              <a:buNone/>
            </a:pPr>
            <a:r>
              <a:rPr lang="en-US" altLang="en-US" sz="1600" dirty="0" smtClean="0">
                <a:latin typeface="Montserrat" panose="00000500000000000000" pitchFamily="50" charset="0"/>
              </a:rPr>
              <a:t>11.1       TOOL FOR TEST/CORRECTION</a:t>
            </a:r>
          </a:p>
          <a:p>
            <a:pPr marL="44450" indent="0">
              <a:buFont typeface="Arial" panose="020B0604020202020204" pitchFamily="34" charset="0"/>
              <a:buNone/>
            </a:pPr>
            <a:r>
              <a:rPr lang="en-US" altLang="en-US" sz="1600" dirty="0" smtClean="0">
                <a:latin typeface="Montserrat" panose="00000500000000000000" pitchFamily="50" charset="0"/>
              </a:rPr>
              <a:t>11.2      TYPE OF SITES</a:t>
            </a:r>
          </a:p>
          <a:p>
            <a:pPr marL="44450" indent="0">
              <a:buFont typeface="Arial" panose="020B0604020202020204" pitchFamily="34" charset="0"/>
              <a:buNone/>
            </a:pPr>
            <a:r>
              <a:rPr lang="en-US" altLang="en-US" sz="1600" dirty="0" smtClean="0">
                <a:latin typeface="Montserrat" panose="00000500000000000000" pitchFamily="50" charset="0"/>
              </a:rPr>
              <a:t>11.3      ANTENNA/ RRU INSTALLATION</a:t>
            </a:r>
          </a:p>
          <a:p>
            <a:pPr marL="44450" indent="0">
              <a:buFont typeface="Arial" panose="020B0604020202020204" pitchFamily="34" charset="0"/>
              <a:buNone/>
            </a:pPr>
            <a:r>
              <a:rPr lang="en-US" altLang="en-US" sz="1600" dirty="0" smtClean="0">
                <a:latin typeface="Montserrat" panose="00000500000000000000" pitchFamily="50" charset="0"/>
              </a:rPr>
              <a:t>11.4      ANTENNA HOISTING</a:t>
            </a:r>
          </a:p>
          <a:p>
            <a:pPr marL="44450" indent="0">
              <a:buFont typeface="Arial" panose="020B0604020202020204" pitchFamily="34" charset="0"/>
              <a:buNone/>
            </a:pPr>
            <a:r>
              <a:rPr lang="en-US" altLang="en-US" sz="1600" dirty="0" smtClean="0">
                <a:latin typeface="Montserrat" panose="00000500000000000000" pitchFamily="50" charset="0"/>
              </a:rPr>
              <a:t>11.5      RMU INSTALLATION</a:t>
            </a:r>
          </a:p>
          <a:p>
            <a:pPr marL="44450" indent="0">
              <a:buFont typeface="Arial" panose="020B0604020202020204" pitchFamily="34" charset="0"/>
              <a:buNone/>
            </a:pPr>
            <a:r>
              <a:rPr lang="en-US" altLang="en-US" sz="1600" dirty="0" smtClean="0">
                <a:latin typeface="Montserrat" panose="00000500000000000000" pitchFamily="50" charset="0"/>
              </a:rPr>
              <a:t>11.6      SAMPLE SITE IMPLEMENTION</a:t>
            </a:r>
          </a:p>
          <a:p>
            <a:pPr marL="44450" indent="0">
              <a:buFont typeface="Arial" panose="020B0604020202020204" pitchFamily="34" charset="0"/>
              <a:buNone/>
            </a:pPr>
            <a:r>
              <a:rPr lang="en-US" altLang="en-US" sz="1600" dirty="0" smtClean="0">
                <a:latin typeface="Montserrat" panose="00000500000000000000" pitchFamily="50" charset="0"/>
              </a:rPr>
              <a:t>12.0     WCDMA FUNDAMENTALS</a:t>
            </a:r>
          </a:p>
          <a:p>
            <a:pPr marL="44450" indent="0">
              <a:buFont typeface="Arial" panose="020B0604020202020204" pitchFamily="34" charset="0"/>
              <a:buNone/>
            </a:pPr>
            <a:r>
              <a:rPr lang="en-US" altLang="en-US" sz="1600" dirty="0" smtClean="0">
                <a:latin typeface="Montserrat" panose="00000500000000000000" pitchFamily="50" charset="0"/>
              </a:rPr>
              <a:t>12.1      WCDMA PLANNING PRINCIPLE</a:t>
            </a:r>
          </a:p>
          <a:p>
            <a:pPr marL="44450" indent="0">
              <a:buFont typeface="Arial" panose="020B0604020202020204" pitchFamily="34" charset="0"/>
              <a:buNone/>
            </a:pPr>
            <a:r>
              <a:rPr lang="en-US" altLang="en-US" sz="1600" dirty="0" smtClean="0">
                <a:latin typeface="Montserrat" panose="00000500000000000000" pitchFamily="50" charset="0"/>
              </a:rPr>
              <a:t>12.2      WCDMA BEARER SERVICES</a:t>
            </a:r>
          </a:p>
          <a:p>
            <a:pPr marL="44450" indent="0">
              <a:buFont typeface="Arial" panose="020B0604020202020204" pitchFamily="34" charset="0"/>
              <a:buNone/>
            </a:pPr>
            <a:r>
              <a:rPr lang="en-US" altLang="en-US" sz="1600" dirty="0" smtClean="0">
                <a:latin typeface="Montserrat" panose="00000500000000000000" pitchFamily="50" charset="0"/>
              </a:rPr>
              <a:t>12.3      CODE RESOURCE ALLOCATION</a:t>
            </a:r>
          </a:p>
          <a:p>
            <a:pPr marL="44450" indent="0">
              <a:buFont typeface="Arial" panose="020B0604020202020204" pitchFamily="34" charset="0"/>
              <a:buNone/>
            </a:pPr>
            <a:r>
              <a:rPr lang="en-US" altLang="en-US" sz="1600" dirty="0" smtClean="0">
                <a:latin typeface="Montserrat" panose="00000500000000000000" pitchFamily="50" charset="0"/>
              </a:rPr>
              <a:t>12.4      MULTIPATH DIVERSITY</a:t>
            </a:r>
          </a:p>
          <a:p>
            <a:pPr marL="44450" indent="0">
              <a:buFont typeface="Arial" panose="020B0604020202020204" pitchFamily="34" charset="0"/>
              <a:buNone/>
            </a:pPr>
            <a:r>
              <a:rPr lang="en-US" altLang="en-US" sz="1600" dirty="0" smtClean="0">
                <a:latin typeface="Montserrat" panose="00000500000000000000" pitchFamily="50" charset="0"/>
              </a:rPr>
              <a:t>13.0      HANDOVER</a:t>
            </a:r>
          </a:p>
          <a:p>
            <a:pPr marL="44450" indent="0">
              <a:buFont typeface="Arial" panose="020B0604020202020204" pitchFamily="34" charset="0"/>
              <a:buNone/>
            </a:pPr>
            <a:r>
              <a:rPr lang="en-US" altLang="en-US" sz="1600" dirty="0" smtClean="0">
                <a:latin typeface="Montserrat" panose="00000500000000000000" pitchFamily="50" charset="0"/>
              </a:rPr>
              <a:t>13.1       POWER CONTROL IN 3G</a:t>
            </a:r>
          </a:p>
          <a:p>
            <a:pPr marL="44450" indent="0">
              <a:buFont typeface="Arial" panose="020B0604020202020204" pitchFamily="34" charset="0"/>
              <a:buNone/>
            </a:pPr>
            <a:r>
              <a:rPr lang="en-US" altLang="en-US" sz="1600" dirty="0" smtClean="0">
                <a:latin typeface="Montserrat" panose="00000500000000000000" pitchFamily="50" charset="0"/>
              </a:rPr>
              <a:t>13.2      COMMON RF TERMS</a:t>
            </a:r>
          </a:p>
          <a:p>
            <a:pPr marL="44450" indent="0">
              <a:buFont typeface="Arial" panose="020B0604020202020204" pitchFamily="34" charset="0"/>
              <a:buNone/>
            </a:pPr>
            <a:r>
              <a:rPr lang="en-US" altLang="en-US" sz="1600" dirty="0" smtClean="0">
                <a:latin typeface="Montserrat" panose="00000500000000000000" pitchFamily="50" charset="0"/>
              </a:rPr>
              <a:t>14.0     DRIVE TEST OPTIMIZATION</a:t>
            </a:r>
          </a:p>
          <a:p>
            <a:pPr marL="44450" indent="0">
              <a:buFont typeface="Arial" panose="020B0604020202020204" pitchFamily="34" charset="0"/>
              <a:buNone/>
            </a:pPr>
            <a:r>
              <a:rPr lang="en-US" altLang="en-US" sz="1600" dirty="0" smtClean="0">
                <a:latin typeface="Montserrat" panose="00000500000000000000" pitchFamily="50" charset="0"/>
              </a:rPr>
              <a:t>14.1      DRIVE TEST EQUIPMENT</a:t>
            </a:r>
          </a:p>
          <a:p>
            <a:pPr marL="44450" indent="0">
              <a:buFont typeface="Arial" panose="020B0604020202020204" pitchFamily="34" charset="0"/>
              <a:buNone/>
            </a:pPr>
            <a:r>
              <a:rPr lang="en-US" altLang="en-US" sz="1600" dirty="0" smtClean="0">
                <a:latin typeface="Montserrat" panose="00000500000000000000" pitchFamily="50" charset="0"/>
              </a:rPr>
              <a:t>14.2     TYPES OF DRIVE TEST</a:t>
            </a:r>
          </a:p>
          <a:p>
            <a:pPr marL="44450" indent="0">
              <a:buFont typeface="Arial" panose="020B0604020202020204" pitchFamily="34" charset="0"/>
              <a:buNone/>
            </a:pPr>
            <a:r>
              <a:rPr lang="en-US" altLang="en-US" sz="1600" dirty="0" smtClean="0">
                <a:latin typeface="Montserrat" panose="00000500000000000000" pitchFamily="50" charset="0"/>
              </a:rPr>
              <a:t>14.3      MODES OF DRIVE TEST</a:t>
            </a:r>
          </a:p>
          <a:p>
            <a:pPr marL="44450" indent="0">
              <a:buFont typeface="Arial" panose="020B0604020202020204" pitchFamily="34" charset="0"/>
              <a:buNone/>
            </a:pPr>
            <a:endParaRPr lang="en-US" altLang="en-US" sz="1600" dirty="0" smtClean="0">
              <a:latin typeface="Montserrat" panose="00000500000000000000" pitchFamily="50" charset="0"/>
            </a:endParaRPr>
          </a:p>
          <a:p>
            <a:pPr marL="44450" indent="0">
              <a:buFont typeface="Arial" panose="020B0604020202020204" pitchFamily="34" charset="0"/>
              <a:buNone/>
            </a:pPr>
            <a:endParaRPr lang="en-US" altLang="en-US" sz="1600" dirty="0" smtClean="0">
              <a:latin typeface="Montserrat" panose="00000500000000000000" pitchFamily="50" charset="0"/>
            </a:endParaRPr>
          </a:p>
          <a:p>
            <a:pPr marL="44450" indent="0">
              <a:buFont typeface="Arial" panose="020B0604020202020204" pitchFamily="34" charset="0"/>
              <a:buNone/>
            </a:pPr>
            <a:endParaRPr lang="en-US" altLang="en-US" sz="1600" dirty="0" smtClean="0">
              <a:latin typeface="Montserrat" panose="00000500000000000000" pitchFamily="50" charset="0"/>
            </a:endParaRPr>
          </a:p>
          <a:p>
            <a:pPr marL="44450" indent="0">
              <a:buFont typeface="Arial" panose="020B0604020202020204" pitchFamily="34" charset="0"/>
              <a:buNone/>
            </a:pPr>
            <a:endParaRPr lang="en-US" altLang="en-US" sz="1600" dirty="0">
              <a:latin typeface="Montserrat" panose="00000500000000000000" pitchFamily="50"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43618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1959428"/>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4057" y="414468"/>
            <a:ext cx="10043886" cy="54072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53174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1959428"/>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701" y="850792"/>
            <a:ext cx="10410598" cy="452803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091533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1567542"/>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1"/>
            <a:ext cx="12192000" cy="1184358"/>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38151" y="525002"/>
            <a:ext cx="10646229" cy="830997"/>
          </a:xfrm>
          <a:prstGeom prst="rect">
            <a:avLst/>
          </a:prstGeom>
          <a:noFill/>
        </p:spPr>
        <p:txBody>
          <a:bodyPr wrap="square" rtlCol="0">
            <a:spAutoFit/>
          </a:bodyPr>
          <a:lstStyle/>
          <a:p>
            <a:r>
              <a:rPr lang="en-US" sz="4800" dirty="0" smtClean="0">
                <a:solidFill>
                  <a:schemeClr val="bg1"/>
                </a:solidFill>
                <a:latin typeface="Gotham Ultra" panose="02000000000000000000" pitchFamily="50" charset="0"/>
              </a:rPr>
              <a:t>NETWORK ARCHITECTURE</a:t>
            </a:r>
            <a:endParaRPr lang="en-US" sz="4800" dirty="0">
              <a:solidFill>
                <a:schemeClr val="bg1"/>
              </a:solidFill>
              <a:latin typeface="Gotham Ultra" panose="02000000000000000000" pitchFamily="50" charset="0"/>
            </a:endParaRPr>
          </a:p>
        </p:txBody>
      </p:sp>
      <p:sp>
        <p:nvSpPr>
          <p:cNvPr id="11" name="Rectangle 8"/>
          <p:cNvSpPr>
            <a:spLocks noChangeArrowheads="1"/>
          </p:cNvSpPr>
          <p:nvPr/>
        </p:nvSpPr>
        <p:spPr bwMode="auto">
          <a:xfrm>
            <a:off x="727756" y="1711580"/>
            <a:ext cx="10956243" cy="3809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11520" rIns="0" bIns="0">
            <a:spAutoFit/>
          </a:bodyPr>
          <a:lstStyle/>
          <a:p>
            <a:pPr marL="12700">
              <a:spcBef>
                <a:spcPts val="100"/>
              </a:spcBef>
              <a:tabLst>
                <a:tab pos="457200" algn="l"/>
                <a:tab pos="914400" algn="l"/>
                <a:tab pos="1371600" algn="l"/>
                <a:tab pos="1828800" algn="l"/>
                <a:tab pos="2286000" algn="l"/>
                <a:tab pos="2743200" algn="l"/>
                <a:tab pos="3200400" algn="l"/>
                <a:tab pos="3657600" algn="l"/>
                <a:tab pos="4114800" algn="l"/>
                <a:tab pos="4572000" algn="l"/>
              </a:tabLst>
              <a:defRPr/>
            </a:pPr>
            <a:r>
              <a:rPr lang="en-US" sz="2400" b="1" dirty="0">
                <a:solidFill>
                  <a:schemeClr val="tx2"/>
                </a:solidFill>
                <a:latin typeface="Montserrat" panose="00000500000000000000" pitchFamily="50" charset="0"/>
                <a:ea typeface="Noto Sans SC Regular"/>
                <a:cs typeface="Noto Sans SC Regular"/>
              </a:rPr>
              <a:t>2G ARCHITECTURE SUBSYSTEMS IN THE GSM NETWORK</a:t>
            </a:r>
          </a:p>
        </p:txBody>
      </p:sp>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1" y="2092544"/>
            <a:ext cx="9221788" cy="4038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634313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1567542"/>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1"/>
            <a:ext cx="12192000" cy="1184358"/>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38151" y="525002"/>
            <a:ext cx="10646229" cy="830997"/>
          </a:xfrm>
          <a:prstGeom prst="rect">
            <a:avLst/>
          </a:prstGeom>
          <a:noFill/>
        </p:spPr>
        <p:txBody>
          <a:bodyPr wrap="square" rtlCol="0">
            <a:spAutoFit/>
          </a:bodyPr>
          <a:lstStyle/>
          <a:p>
            <a:r>
              <a:rPr lang="en-US" sz="4800" dirty="0" smtClean="0">
                <a:solidFill>
                  <a:schemeClr val="bg1"/>
                </a:solidFill>
                <a:latin typeface="Gotham Ultra" panose="02000000000000000000" pitchFamily="50" charset="0"/>
              </a:rPr>
              <a:t>NETWORK ARCHITECTURE</a:t>
            </a:r>
            <a:endParaRPr lang="en-US" sz="4800" dirty="0">
              <a:solidFill>
                <a:schemeClr val="bg1"/>
              </a:solidFill>
              <a:latin typeface="Gotham Ultra" panose="02000000000000000000" pitchFamily="50" charset="0"/>
            </a:endParaRPr>
          </a:p>
        </p:txBody>
      </p:sp>
      <p:sp>
        <p:nvSpPr>
          <p:cNvPr id="4" name="TextBox 3"/>
          <p:cNvSpPr txBox="1"/>
          <p:nvPr/>
        </p:nvSpPr>
        <p:spPr>
          <a:xfrm>
            <a:off x="631371" y="2045675"/>
            <a:ext cx="10929257" cy="3616375"/>
          </a:xfrm>
          <a:prstGeom prst="rect">
            <a:avLst/>
          </a:prstGeom>
          <a:noFill/>
        </p:spPr>
        <p:txBody>
          <a:bodyPr wrap="square" rtlCol="0">
            <a:spAutoFit/>
          </a:bodyPr>
          <a:lstStyle/>
          <a:p>
            <a:pPr marL="298450" indent="-285750">
              <a:spcBef>
                <a:spcPts val="100"/>
              </a:spcBef>
              <a:buFont typeface="Arial"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r>
              <a:rPr lang="en-US" sz="3200" dirty="0">
                <a:solidFill>
                  <a:schemeClr val="tx2"/>
                </a:solidFill>
                <a:latin typeface="Montserrat" panose="00000500000000000000" pitchFamily="50" charset="0"/>
                <a:ea typeface="Noto Sans SC Regular"/>
                <a:cs typeface="Noto Sans SC Regular"/>
              </a:rPr>
              <a:t>BSS (Base Station Subsystem)</a:t>
            </a:r>
          </a:p>
          <a:p>
            <a:pPr marL="298450" indent="-285750">
              <a:buFont typeface="Arial"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r>
              <a:rPr lang="en-US" sz="3200" dirty="0">
                <a:solidFill>
                  <a:schemeClr val="tx2"/>
                </a:solidFill>
                <a:latin typeface="Montserrat" panose="00000500000000000000" pitchFamily="50" charset="0"/>
                <a:ea typeface="Noto Sans SC Regular"/>
                <a:cs typeface="Noto Sans SC Regular"/>
              </a:rPr>
              <a:t>NSS (Network Switching Subsystem)</a:t>
            </a:r>
          </a:p>
          <a:p>
            <a:pPr marL="298450" indent="-285750">
              <a:buFont typeface="Arial"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r>
              <a:rPr lang="en-US" sz="3200" dirty="0">
                <a:solidFill>
                  <a:schemeClr val="tx2"/>
                </a:solidFill>
                <a:latin typeface="Montserrat" panose="00000500000000000000" pitchFamily="50" charset="0"/>
                <a:ea typeface="Noto Sans SC Regular"/>
                <a:cs typeface="Noto Sans SC Regular"/>
              </a:rPr>
              <a:t>OMC (Operation &amp; Maintenance Subsystem)</a:t>
            </a:r>
          </a:p>
          <a:p>
            <a:pPr marL="127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r>
              <a:rPr lang="en-US" sz="3200" b="1" dirty="0">
                <a:solidFill>
                  <a:schemeClr val="tx2"/>
                </a:solidFill>
                <a:latin typeface="Montserrat" panose="00000500000000000000" pitchFamily="50" charset="0"/>
                <a:ea typeface="Noto Sans SC Regular"/>
                <a:cs typeface="Noto Sans SC Regular"/>
              </a:rPr>
              <a:t>BSS (Base Station Subsystem) Made up of BTS – Base </a:t>
            </a:r>
            <a:r>
              <a:rPr lang="en-US" sz="3200" b="1" dirty="0" err="1">
                <a:solidFill>
                  <a:schemeClr val="tx2"/>
                </a:solidFill>
                <a:latin typeface="Montserrat" panose="00000500000000000000" pitchFamily="50" charset="0"/>
                <a:ea typeface="Noto Sans SC Regular"/>
                <a:cs typeface="Noto Sans SC Regular"/>
              </a:rPr>
              <a:t>Transciever</a:t>
            </a:r>
            <a:r>
              <a:rPr lang="en-US" sz="3200" b="1" dirty="0">
                <a:solidFill>
                  <a:schemeClr val="tx2"/>
                </a:solidFill>
                <a:latin typeface="Montserrat" panose="00000500000000000000" pitchFamily="50" charset="0"/>
                <a:ea typeface="Noto Sans SC Regular"/>
                <a:cs typeface="Noto Sans SC Regular"/>
              </a:rPr>
              <a:t> station BSC – Base</a:t>
            </a:r>
          </a:p>
          <a:p>
            <a:pPr marL="12700">
              <a:spcBef>
                <a:spcPts val="6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pPr>
            <a:r>
              <a:rPr lang="en-US" sz="3200" b="1" dirty="0">
                <a:solidFill>
                  <a:schemeClr val="tx2"/>
                </a:solidFill>
                <a:latin typeface="Montserrat" panose="00000500000000000000" pitchFamily="50" charset="0"/>
                <a:ea typeface="Noto Sans SC Regular"/>
                <a:cs typeface="Noto Sans SC Regular"/>
              </a:rPr>
              <a:t>Station Controller TC – Transcoder</a:t>
            </a:r>
          </a:p>
          <a:p>
            <a:endParaRPr lang="en-US" sz="3200" dirty="0">
              <a:latin typeface="Montserrat" panose="00000500000000000000" pitchFamily="50" charset="0"/>
            </a:endParaRPr>
          </a:p>
        </p:txBody>
      </p:sp>
    </p:spTree>
    <p:extLst>
      <p:ext uri="{BB962C8B-B14F-4D97-AF65-F5344CB8AC3E}">
        <p14:creationId xmlns:p14="http://schemas.microsoft.com/office/powerpoint/2010/main" val="30028435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6975" r="13340"/>
          <a:stretch/>
        </p:blipFill>
        <p:spPr bwMode="auto">
          <a:xfrm>
            <a:off x="362851" y="2004629"/>
            <a:ext cx="11466298" cy="39392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ctangle 2"/>
          <p:cNvSpPr/>
          <p:nvPr/>
        </p:nvSpPr>
        <p:spPr>
          <a:xfrm>
            <a:off x="0" y="1"/>
            <a:ext cx="12192000" cy="1567542"/>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1"/>
            <a:ext cx="12192000" cy="1184358"/>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38151" y="525002"/>
            <a:ext cx="10646229" cy="830997"/>
          </a:xfrm>
          <a:prstGeom prst="rect">
            <a:avLst/>
          </a:prstGeom>
          <a:noFill/>
        </p:spPr>
        <p:txBody>
          <a:bodyPr wrap="square" rtlCol="0">
            <a:spAutoFit/>
          </a:bodyPr>
          <a:lstStyle/>
          <a:p>
            <a:r>
              <a:rPr lang="en-US" sz="4800" dirty="0" smtClean="0">
                <a:solidFill>
                  <a:schemeClr val="bg1"/>
                </a:solidFill>
                <a:latin typeface="Gotham Ultra" panose="02000000000000000000" pitchFamily="50" charset="0"/>
              </a:rPr>
              <a:t>FUNCTIONS OF THE BSS</a:t>
            </a:r>
            <a:endParaRPr lang="en-US" sz="4800" dirty="0">
              <a:solidFill>
                <a:schemeClr val="bg1"/>
              </a:solidFill>
              <a:latin typeface="Gotham Ultra" panose="02000000000000000000" pitchFamily="50" charset="0"/>
            </a:endParaRPr>
          </a:p>
        </p:txBody>
      </p:sp>
    </p:spTree>
    <p:extLst>
      <p:ext uri="{BB962C8B-B14F-4D97-AF65-F5344CB8AC3E}">
        <p14:creationId xmlns:p14="http://schemas.microsoft.com/office/powerpoint/2010/main" val="28794122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6975" r="13340"/>
          <a:stretch/>
        </p:blipFill>
        <p:spPr bwMode="auto">
          <a:xfrm>
            <a:off x="6096000" y="2515308"/>
            <a:ext cx="5852119" cy="2010487"/>
          </a:xfrm>
          <a:prstGeom prst="roundRect">
            <a:avLst>
              <a:gd name="adj" fmla="val 50000"/>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ctangle 2"/>
          <p:cNvSpPr/>
          <p:nvPr/>
        </p:nvSpPr>
        <p:spPr>
          <a:xfrm>
            <a:off x="0" y="1"/>
            <a:ext cx="12192000" cy="1567542"/>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1"/>
            <a:ext cx="12192000" cy="1184358"/>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38151" y="525002"/>
            <a:ext cx="10646229" cy="830997"/>
          </a:xfrm>
          <a:prstGeom prst="rect">
            <a:avLst/>
          </a:prstGeom>
          <a:noFill/>
        </p:spPr>
        <p:txBody>
          <a:bodyPr wrap="square" rtlCol="0">
            <a:spAutoFit/>
          </a:bodyPr>
          <a:lstStyle/>
          <a:p>
            <a:r>
              <a:rPr lang="en-US" sz="4800" dirty="0" smtClean="0">
                <a:solidFill>
                  <a:schemeClr val="bg1"/>
                </a:solidFill>
                <a:latin typeface="Gotham Ultra" panose="02000000000000000000" pitchFamily="50" charset="0"/>
              </a:rPr>
              <a:t>NETWORK ARCHITECTURE</a:t>
            </a:r>
            <a:endParaRPr lang="en-US" sz="4800" dirty="0">
              <a:solidFill>
                <a:schemeClr val="bg1"/>
              </a:solidFill>
              <a:latin typeface="Gotham Ultra" panose="02000000000000000000" pitchFamily="50" charset="0"/>
            </a:endParaRPr>
          </a:p>
        </p:txBody>
      </p:sp>
      <p:sp>
        <p:nvSpPr>
          <p:cNvPr id="2" name="TextBox 1"/>
          <p:cNvSpPr txBox="1"/>
          <p:nvPr/>
        </p:nvSpPr>
        <p:spPr>
          <a:xfrm>
            <a:off x="336551" y="2385901"/>
            <a:ext cx="5527220" cy="1977464"/>
          </a:xfrm>
          <a:prstGeom prst="rect">
            <a:avLst/>
          </a:prstGeom>
          <a:noFill/>
        </p:spPr>
        <p:txBody>
          <a:bodyPr wrap="square" rtlCol="0">
            <a:spAutoFit/>
          </a:bodyPr>
          <a:lstStyle/>
          <a:p>
            <a:pPr marL="239713" indent="-227013">
              <a:spcBef>
                <a:spcPts val="438"/>
              </a:spcBef>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2000" dirty="0">
                <a:solidFill>
                  <a:schemeClr val="tx2"/>
                </a:solidFill>
                <a:latin typeface="Montserrat" panose="00000500000000000000" pitchFamily="50" charset="0"/>
                <a:ea typeface="Noto Sans SC Regular" charset="0"/>
                <a:cs typeface="Noto Sans SC Regular" charset="0"/>
              </a:rPr>
              <a:t>Carries out signaling between the MS and NSS</a:t>
            </a:r>
          </a:p>
          <a:p>
            <a:pPr marL="239713" indent="-227013">
              <a:spcBef>
                <a:spcPts val="338"/>
              </a:spcBef>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2000" dirty="0">
                <a:solidFill>
                  <a:schemeClr val="tx2"/>
                </a:solidFill>
                <a:latin typeface="Montserrat" panose="00000500000000000000" pitchFamily="50" charset="0"/>
                <a:ea typeface="Noto Sans SC Regular" charset="0"/>
                <a:cs typeface="Noto Sans SC Regular" charset="0"/>
              </a:rPr>
              <a:t>Handles traffic Carries out transcoding of speech signal</a:t>
            </a:r>
          </a:p>
          <a:p>
            <a:pPr marL="239713" indent="-227013">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2000" dirty="0">
                <a:solidFill>
                  <a:schemeClr val="tx2"/>
                </a:solidFill>
                <a:latin typeface="Montserrat" panose="00000500000000000000" pitchFamily="50" charset="0"/>
                <a:ea typeface="Noto Sans SC Regular" charset="0"/>
                <a:cs typeface="Noto Sans SC Regular" charset="0"/>
              </a:rPr>
              <a:t>Allocates radio channels to MS</a:t>
            </a:r>
          </a:p>
          <a:p>
            <a:endParaRPr lang="en-US" sz="2000" dirty="0">
              <a:latin typeface="Montserrat" panose="00000500000000000000" pitchFamily="50" charset="0"/>
            </a:endParaRPr>
          </a:p>
        </p:txBody>
      </p:sp>
      <p:sp>
        <p:nvSpPr>
          <p:cNvPr id="10" name="TextBox 9"/>
          <p:cNvSpPr txBox="1"/>
          <p:nvPr/>
        </p:nvSpPr>
        <p:spPr>
          <a:xfrm>
            <a:off x="438151" y="1800156"/>
            <a:ext cx="7675335" cy="584775"/>
          </a:xfrm>
          <a:prstGeom prst="rect">
            <a:avLst/>
          </a:prstGeom>
          <a:noFill/>
        </p:spPr>
        <p:txBody>
          <a:bodyPr wrap="square" rtlCol="0">
            <a:spAutoFit/>
          </a:bodyPr>
          <a:lstStyle/>
          <a:p>
            <a:r>
              <a:rPr lang="en-US" sz="3200" dirty="0" smtClean="0">
                <a:solidFill>
                  <a:srgbClr val="036F9D"/>
                </a:solidFill>
                <a:latin typeface="Gotham Ultra" panose="02000000000000000000" pitchFamily="50" charset="0"/>
              </a:rPr>
              <a:t>FUNCTIONS OF THE BSS</a:t>
            </a:r>
            <a:endParaRPr lang="en-US" sz="3200" dirty="0">
              <a:solidFill>
                <a:srgbClr val="036F9D"/>
              </a:solidFill>
              <a:latin typeface="Gotham Ultra" panose="02000000000000000000" pitchFamily="50" charset="0"/>
            </a:endParaRPr>
          </a:p>
        </p:txBody>
      </p:sp>
      <p:sp>
        <p:nvSpPr>
          <p:cNvPr id="11" name="TextBox 10"/>
          <p:cNvSpPr txBox="1"/>
          <p:nvPr/>
        </p:nvSpPr>
        <p:spPr>
          <a:xfrm>
            <a:off x="336551" y="4819153"/>
            <a:ext cx="5527220" cy="1323439"/>
          </a:xfrm>
          <a:prstGeom prst="rect">
            <a:avLst/>
          </a:prstGeom>
          <a:noFill/>
        </p:spPr>
        <p:txBody>
          <a:bodyPr wrap="square" rtlCol="0">
            <a:spAutoFit/>
          </a:bodyPr>
          <a:lstStyle/>
          <a:p>
            <a:pPr marL="239713" indent="-227013">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2000" dirty="0">
                <a:solidFill>
                  <a:schemeClr val="tx2"/>
                </a:solidFill>
                <a:latin typeface="Montserrat" panose="00000500000000000000" pitchFamily="50" charset="0"/>
                <a:ea typeface="Noto Sans SC Regular" charset="0"/>
                <a:cs typeface="Noto Sans SC Regular" charset="0"/>
              </a:rPr>
              <a:t>Minimizing transmission problems</a:t>
            </a:r>
          </a:p>
          <a:p>
            <a:pPr marL="239713" indent="-227013">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2000" dirty="0">
                <a:solidFill>
                  <a:schemeClr val="tx2"/>
                </a:solidFill>
                <a:latin typeface="Montserrat" panose="00000500000000000000" pitchFamily="50" charset="0"/>
                <a:ea typeface="Noto Sans SC Regular" charset="0"/>
                <a:cs typeface="Noto Sans SC Regular" charset="0"/>
              </a:rPr>
              <a:t>Ciphering</a:t>
            </a:r>
          </a:p>
          <a:p>
            <a:pPr marL="239713" indent="-227013">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2000" dirty="0">
                <a:solidFill>
                  <a:schemeClr val="tx2"/>
                </a:solidFill>
                <a:latin typeface="Montserrat" panose="00000500000000000000" pitchFamily="50" charset="0"/>
                <a:ea typeface="Noto Sans SC Regular" charset="0"/>
                <a:cs typeface="Noto Sans SC Regular" charset="0"/>
              </a:rPr>
              <a:t>Speech processing</a:t>
            </a:r>
          </a:p>
          <a:p>
            <a:pPr marL="239713" indent="-227013">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2000" dirty="0">
                <a:solidFill>
                  <a:schemeClr val="tx2"/>
                </a:solidFill>
                <a:latin typeface="Montserrat" panose="00000500000000000000" pitchFamily="50" charset="0"/>
                <a:ea typeface="Noto Sans SC Regular" charset="0"/>
                <a:cs typeface="Noto Sans SC Regular" charset="0"/>
              </a:rPr>
              <a:t>Maintaining the air interface</a:t>
            </a:r>
          </a:p>
        </p:txBody>
      </p:sp>
      <p:sp>
        <p:nvSpPr>
          <p:cNvPr id="12" name="TextBox 11"/>
          <p:cNvSpPr txBox="1"/>
          <p:nvPr/>
        </p:nvSpPr>
        <p:spPr>
          <a:xfrm>
            <a:off x="438151" y="4233408"/>
            <a:ext cx="5657849" cy="584775"/>
          </a:xfrm>
          <a:prstGeom prst="rect">
            <a:avLst/>
          </a:prstGeom>
          <a:noFill/>
        </p:spPr>
        <p:txBody>
          <a:bodyPr wrap="square" rtlCol="0">
            <a:spAutoFit/>
          </a:bodyPr>
          <a:lstStyle/>
          <a:p>
            <a:r>
              <a:rPr lang="en-US" sz="3200" dirty="0" smtClean="0">
                <a:solidFill>
                  <a:srgbClr val="036F9D"/>
                </a:solidFill>
                <a:latin typeface="Gotham Ultra" panose="02000000000000000000" pitchFamily="50" charset="0"/>
              </a:rPr>
              <a:t>FUNCTIONS OF THE BTS</a:t>
            </a:r>
            <a:endParaRPr lang="en-US" sz="3200" dirty="0">
              <a:solidFill>
                <a:srgbClr val="036F9D"/>
              </a:solidFill>
              <a:latin typeface="Gotham Ultra" panose="02000000000000000000" pitchFamily="50" charset="0"/>
            </a:endParaRPr>
          </a:p>
        </p:txBody>
      </p:sp>
    </p:spTree>
    <p:extLst>
      <p:ext uri="{BB962C8B-B14F-4D97-AF65-F5344CB8AC3E}">
        <p14:creationId xmlns:p14="http://schemas.microsoft.com/office/powerpoint/2010/main" val="40003180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6975" r="13340"/>
          <a:stretch/>
        </p:blipFill>
        <p:spPr bwMode="auto">
          <a:xfrm>
            <a:off x="6096000" y="2515308"/>
            <a:ext cx="5852119" cy="2010487"/>
          </a:xfrm>
          <a:prstGeom prst="roundRect">
            <a:avLst>
              <a:gd name="adj" fmla="val 50000"/>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ctangle 2"/>
          <p:cNvSpPr/>
          <p:nvPr/>
        </p:nvSpPr>
        <p:spPr>
          <a:xfrm>
            <a:off x="0" y="1"/>
            <a:ext cx="12192000" cy="1567542"/>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1"/>
            <a:ext cx="12192000" cy="1184358"/>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38151" y="525002"/>
            <a:ext cx="10646229" cy="830997"/>
          </a:xfrm>
          <a:prstGeom prst="rect">
            <a:avLst/>
          </a:prstGeom>
          <a:noFill/>
        </p:spPr>
        <p:txBody>
          <a:bodyPr wrap="square" rtlCol="0">
            <a:spAutoFit/>
          </a:bodyPr>
          <a:lstStyle/>
          <a:p>
            <a:r>
              <a:rPr lang="en-US" sz="4800" dirty="0" smtClean="0">
                <a:solidFill>
                  <a:schemeClr val="bg1"/>
                </a:solidFill>
                <a:latin typeface="Gotham Ultra" panose="02000000000000000000" pitchFamily="50" charset="0"/>
              </a:rPr>
              <a:t>NETWORK ARCHITECTURE</a:t>
            </a:r>
            <a:endParaRPr lang="en-US" sz="4800" dirty="0">
              <a:solidFill>
                <a:schemeClr val="bg1"/>
              </a:solidFill>
              <a:latin typeface="Gotham Ultra" panose="02000000000000000000" pitchFamily="50" charset="0"/>
            </a:endParaRPr>
          </a:p>
        </p:txBody>
      </p:sp>
      <p:sp>
        <p:nvSpPr>
          <p:cNvPr id="2" name="TextBox 1"/>
          <p:cNvSpPr txBox="1"/>
          <p:nvPr/>
        </p:nvSpPr>
        <p:spPr>
          <a:xfrm>
            <a:off x="336551" y="2385901"/>
            <a:ext cx="5527220" cy="1361911"/>
          </a:xfrm>
          <a:prstGeom prst="rect">
            <a:avLst/>
          </a:prstGeom>
          <a:noFill/>
        </p:spPr>
        <p:txBody>
          <a:bodyPr wrap="square" rtlCol="0">
            <a:spAutoFit/>
          </a:bodyPr>
          <a:lstStyle/>
          <a:p>
            <a:pPr marL="239713" indent="-227013">
              <a:spcBef>
                <a:spcPts val="438"/>
              </a:spcBef>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1600" dirty="0">
                <a:solidFill>
                  <a:schemeClr val="tx2"/>
                </a:solidFill>
                <a:latin typeface="Montserrat" panose="00000500000000000000" pitchFamily="50" charset="0"/>
                <a:ea typeface="Noto Sans SC Regular" charset="0"/>
                <a:cs typeface="Noto Sans SC Regular" charset="0"/>
              </a:rPr>
              <a:t>Carries out signaling between the MS and NSS</a:t>
            </a:r>
          </a:p>
          <a:p>
            <a:pPr marL="239713" indent="-227013">
              <a:spcBef>
                <a:spcPts val="338"/>
              </a:spcBef>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1600" dirty="0">
                <a:solidFill>
                  <a:schemeClr val="tx2"/>
                </a:solidFill>
                <a:latin typeface="Montserrat" panose="00000500000000000000" pitchFamily="50" charset="0"/>
                <a:ea typeface="Noto Sans SC Regular" charset="0"/>
                <a:cs typeface="Noto Sans SC Regular" charset="0"/>
              </a:rPr>
              <a:t>Handles traffic Carries out transcoding of speech signal</a:t>
            </a:r>
          </a:p>
          <a:p>
            <a:pPr marL="239713" indent="-227013">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1600" dirty="0">
                <a:solidFill>
                  <a:schemeClr val="tx2"/>
                </a:solidFill>
                <a:latin typeface="Montserrat" panose="00000500000000000000" pitchFamily="50" charset="0"/>
                <a:ea typeface="Noto Sans SC Regular" charset="0"/>
                <a:cs typeface="Noto Sans SC Regular" charset="0"/>
              </a:rPr>
              <a:t>Allocates radio channels to MS</a:t>
            </a:r>
          </a:p>
          <a:p>
            <a:endParaRPr lang="en-US" sz="1600" dirty="0">
              <a:latin typeface="Montserrat" panose="00000500000000000000" pitchFamily="50" charset="0"/>
            </a:endParaRPr>
          </a:p>
        </p:txBody>
      </p:sp>
      <p:sp>
        <p:nvSpPr>
          <p:cNvPr id="10" name="TextBox 9"/>
          <p:cNvSpPr txBox="1"/>
          <p:nvPr/>
        </p:nvSpPr>
        <p:spPr>
          <a:xfrm>
            <a:off x="438151" y="1800156"/>
            <a:ext cx="7675335" cy="584775"/>
          </a:xfrm>
          <a:prstGeom prst="rect">
            <a:avLst/>
          </a:prstGeom>
          <a:noFill/>
        </p:spPr>
        <p:txBody>
          <a:bodyPr wrap="square" rtlCol="0">
            <a:spAutoFit/>
          </a:bodyPr>
          <a:lstStyle/>
          <a:p>
            <a:r>
              <a:rPr lang="en-US" sz="3200" dirty="0" smtClean="0">
                <a:solidFill>
                  <a:srgbClr val="036F9D"/>
                </a:solidFill>
                <a:latin typeface="Gotham Ultra" panose="02000000000000000000" pitchFamily="50" charset="0"/>
              </a:rPr>
              <a:t>FUNCTIONS OF </a:t>
            </a:r>
            <a:r>
              <a:rPr lang="en-US" sz="3200" smtClean="0">
                <a:solidFill>
                  <a:srgbClr val="036F9D"/>
                </a:solidFill>
                <a:latin typeface="Gotham Ultra" panose="02000000000000000000" pitchFamily="50" charset="0"/>
              </a:rPr>
              <a:t>THE BSC</a:t>
            </a:r>
            <a:endParaRPr lang="en-US" sz="3200" dirty="0">
              <a:solidFill>
                <a:srgbClr val="036F9D"/>
              </a:solidFill>
              <a:latin typeface="Gotham Ultra" panose="02000000000000000000" pitchFamily="50" charset="0"/>
            </a:endParaRPr>
          </a:p>
        </p:txBody>
      </p:sp>
      <p:sp>
        <p:nvSpPr>
          <p:cNvPr id="11" name="TextBox 10"/>
          <p:cNvSpPr txBox="1"/>
          <p:nvPr/>
        </p:nvSpPr>
        <p:spPr>
          <a:xfrm>
            <a:off x="336551" y="4057233"/>
            <a:ext cx="6991712" cy="2800767"/>
          </a:xfrm>
          <a:prstGeom prst="rect">
            <a:avLst/>
          </a:prstGeom>
          <a:noFill/>
        </p:spPr>
        <p:txBody>
          <a:bodyPr wrap="square" rtlCol="0">
            <a:spAutoFit/>
          </a:bodyPr>
          <a:lstStyle/>
          <a:p>
            <a:pPr marL="239713" indent="-227013">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1600" dirty="0">
                <a:solidFill>
                  <a:schemeClr val="tx2"/>
                </a:solidFill>
                <a:latin typeface="Montserrat" panose="00000500000000000000" pitchFamily="50" charset="0"/>
                <a:ea typeface="Noto Sans SC Regular" charset="0"/>
                <a:cs typeface="Noto Sans SC Regular" charset="0"/>
              </a:rPr>
              <a:t>For efficient transmission of speech over the air interface, the digital speech must be  compressed. For transmission over the air interface, the speech signal is compressed by the MS  to 13kbps (Full rate or enhanced full rate), or 5.6kbps (Half rate)</a:t>
            </a:r>
          </a:p>
          <a:p>
            <a:pPr marL="239713" indent="-227013">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1600" dirty="0">
                <a:solidFill>
                  <a:schemeClr val="tx2"/>
                </a:solidFill>
                <a:latin typeface="Montserrat" panose="00000500000000000000" pitchFamily="50" charset="0"/>
                <a:ea typeface="Noto Sans SC Regular" charset="0"/>
                <a:cs typeface="Noto Sans SC Regular" charset="0"/>
              </a:rPr>
              <a:t>The standard bit rate for speech is PSTN is 64kbps</a:t>
            </a:r>
            <a:r>
              <a:rPr lang="en-US" sz="1600" dirty="0" smtClean="0">
                <a:solidFill>
                  <a:schemeClr val="tx2"/>
                </a:solidFill>
                <a:latin typeface="Montserrat" panose="00000500000000000000" pitchFamily="50" charset="0"/>
                <a:ea typeface="Noto Sans SC Regular" charset="0"/>
                <a:cs typeface="Noto Sans SC Regular" charset="0"/>
              </a:rPr>
              <a:t>.</a:t>
            </a:r>
          </a:p>
          <a:p>
            <a:pPr marL="239713" indent="-227013">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1600" dirty="0">
                <a:solidFill>
                  <a:schemeClr val="tx2"/>
                </a:solidFill>
                <a:latin typeface="Montserrat" panose="00000500000000000000" pitchFamily="50" charset="0"/>
                <a:ea typeface="Noto Sans SC Regular" charset="0"/>
                <a:cs typeface="Noto Sans SC Regular" charset="0"/>
              </a:rPr>
              <a:t>Call Control -Call setup and routing of the calls  Allocation of access resources</a:t>
            </a:r>
          </a:p>
          <a:p>
            <a:pPr marL="239713" indent="-227013">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1600" dirty="0">
                <a:solidFill>
                  <a:schemeClr val="tx2"/>
                </a:solidFill>
                <a:latin typeface="Montserrat" panose="00000500000000000000" pitchFamily="50" charset="0"/>
                <a:ea typeface="Noto Sans SC Regular" charset="0"/>
                <a:cs typeface="Noto Sans SC Regular" charset="0"/>
              </a:rPr>
              <a:t>Mobility Management -Location  registration Initiation of paging</a:t>
            </a:r>
          </a:p>
          <a:p>
            <a:pPr marL="239713" indent="-227013">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1600" dirty="0">
                <a:solidFill>
                  <a:schemeClr val="tx2"/>
                </a:solidFill>
                <a:latin typeface="Montserrat" panose="00000500000000000000" pitchFamily="50" charset="0"/>
                <a:ea typeface="Noto Sans SC Regular" charset="0"/>
                <a:cs typeface="Noto Sans SC Regular" charset="0"/>
              </a:rPr>
              <a:t>Reallocation of frequencies to BTSs in its area</a:t>
            </a:r>
          </a:p>
          <a:p>
            <a:pPr marL="239713" indent="-227013">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1600" dirty="0">
                <a:solidFill>
                  <a:schemeClr val="tx2"/>
                </a:solidFill>
                <a:latin typeface="Montserrat" panose="00000500000000000000" pitchFamily="50" charset="0"/>
                <a:ea typeface="Noto Sans SC Regular" charset="0"/>
                <a:cs typeface="Noto Sans SC Regular" charset="0"/>
              </a:rPr>
              <a:t>Charging -Billing for all subscribers based in its area</a:t>
            </a:r>
          </a:p>
          <a:p>
            <a:pPr marL="239713" indent="-227013">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endParaRPr lang="en-US" sz="1600" dirty="0">
              <a:solidFill>
                <a:schemeClr val="tx2"/>
              </a:solidFill>
              <a:latin typeface="Montserrat" panose="00000500000000000000" pitchFamily="50" charset="0"/>
              <a:ea typeface="Noto Sans SC Regular" charset="0"/>
              <a:cs typeface="Noto Sans SC Regular" charset="0"/>
            </a:endParaRPr>
          </a:p>
        </p:txBody>
      </p:sp>
      <p:sp>
        <p:nvSpPr>
          <p:cNvPr id="12" name="TextBox 11"/>
          <p:cNvSpPr txBox="1"/>
          <p:nvPr/>
        </p:nvSpPr>
        <p:spPr>
          <a:xfrm>
            <a:off x="438151" y="3497833"/>
            <a:ext cx="5657849" cy="584775"/>
          </a:xfrm>
          <a:prstGeom prst="rect">
            <a:avLst/>
          </a:prstGeom>
          <a:noFill/>
        </p:spPr>
        <p:txBody>
          <a:bodyPr wrap="square" rtlCol="0">
            <a:spAutoFit/>
          </a:bodyPr>
          <a:lstStyle/>
          <a:p>
            <a:r>
              <a:rPr lang="en-US" sz="3200" dirty="0" smtClean="0">
                <a:solidFill>
                  <a:srgbClr val="036F9D"/>
                </a:solidFill>
                <a:latin typeface="Gotham Ultra" panose="02000000000000000000" pitchFamily="50" charset="0"/>
              </a:rPr>
              <a:t>FUNCTIONS OF THE TC</a:t>
            </a:r>
            <a:endParaRPr lang="en-US" sz="3200" dirty="0">
              <a:solidFill>
                <a:srgbClr val="036F9D"/>
              </a:solidFill>
              <a:latin typeface="Gotham Ultra" panose="02000000000000000000" pitchFamily="50" charset="0"/>
            </a:endParaRPr>
          </a:p>
        </p:txBody>
      </p:sp>
    </p:spTree>
    <p:extLst>
      <p:ext uri="{BB962C8B-B14F-4D97-AF65-F5344CB8AC3E}">
        <p14:creationId xmlns:p14="http://schemas.microsoft.com/office/powerpoint/2010/main" val="32339528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904" y="2092544"/>
            <a:ext cx="10646229" cy="375416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ctangle 2"/>
          <p:cNvSpPr/>
          <p:nvPr/>
        </p:nvSpPr>
        <p:spPr>
          <a:xfrm>
            <a:off x="0" y="1"/>
            <a:ext cx="12192000" cy="1567542"/>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1"/>
            <a:ext cx="12192000" cy="1184358"/>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38151" y="525002"/>
            <a:ext cx="10646229" cy="830997"/>
          </a:xfrm>
          <a:prstGeom prst="rect">
            <a:avLst/>
          </a:prstGeom>
          <a:noFill/>
        </p:spPr>
        <p:txBody>
          <a:bodyPr wrap="square" rtlCol="0">
            <a:spAutoFit/>
          </a:bodyPr>
          <a:lstStyle/>
          <a:p>
            <a:r>
              <a:rPr lang="en-US" sz="4800" dirty="0" smtClean="0">
                <a:solidFill>
                  <a:schemeClr val="bg1"/>
                </a:solidFill>
                <a:latin typeface="Gotham Ultra" panose="02000000000000000000" pitchFamily="50" charset="0"/>
              </a:rPr>
              <a:t>NETWORK ARCHITECTURE</a:t>
            </a:r>
            <a:endParaRPr lang="en-US" sz="4800" dirty="0">
              <a:solidFill>
                <a:schemeClr val="bg1"/>
              </a:solidFill>
              <a:latin typeface="Gotham Ultra" panose="02000000000000000000" pitchFamily="50" charset="0"/>
            </a:endParaRPr>
          </a:p>
        </p:txBody>
      </p:sp>
    </p:spTree>
    <p:extLst>
      <p:ext uri="{BB962C8B-B14F-4D97-AF65-F5344CB8AC3E}">
        <p14:creationId xmlns:p14="http://schemas.microsoft.com/office/powerpoint/2010/main" val="7690266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1567542"/>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1"/>
            <a:ext cx="12192000" cy="1184358"/>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38151" y="525002"/>
            <a:ext cx="10646229" cy="830997"/>
          </a:xfrm>
          <a:prstGeom prst="rect">
            <a:avLst/>
          </a:prstGeom>
          <a:noFill/>
        </p:spPr>
        <p:txBody>
          <a:bodyPr wrap="square" rtlCol="0">
            <a:spAutoFit/>
          </a:bodyPr>
          <a:lstStyle/>
          <a:p>
            <a:r>
              <a:rPr lang="en-US" sz="4800" dirty="0" smtClean="0">
                <a:solidFill>
                  <a:schemeClr val="bg1"/>
                </a:solidFill>
                <a:latin typeface="Gotham Ultra" panose="02000000000000000000" pitchFamily="50" charset="0"/>
              </a:rPr>
              <a:t>NETWORK ARCHITECTURE</a:t>
            </a:r>
            <a:endParaRPr lang="en-US" sz="4800" dirty="0">
              <a:solidFill>
                <a:schemeClr val="bg1"/>
              </a:solidFill>
              <a:latin typeface="Gotham Ultra" panose="02000000000000000000" pitchFamily="50" charset="0"/>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099" y="2469043"/>
            <a:ext cx="9214123" cy="290977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345209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1567542"/>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1"/>
            <a:ext cx="12192000" cy="1184358"/>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38151" y="525002"/>
            <a:ext cx="10646229" cy="830997"/>
          </a:xfrm>
          <a:prstGeom prst="rect">
            <a:avLst/>
          </a:prstGeom>
          <a:noFill/>
        </p:spPr>
        <p:txBody>
          <a:bodyPr wrap="square" rtlCol="0">
            <a:spAutoFit/>
          </a:bodyPr>
          <a:lstStyle/>
          <a:p>
            <a:r>
              <a:rPr lang="en-US" sz="4800" dirty="0" smtClean="0">
                <a:solidFill>
                  <a:schemeClr val="bg1"/>
                </a:solidFill>
                <a:latin typeface="Gotham Ultra" panose="02000000000000000000" pitchFamily="50" charset="0"/>
              </a:rPr>
              <a:t>NETWORK ARCHITECTURE</a:t>
            </a:r>
            <a:endParaRPr lang="en-US" sz="4800" dirty="0">
              <a:solidFill>
                <a:schemeClr val="bg1"/>
              </a:solidFill>
              <a:latin typeface="Gotham Ultra" panose="02000000000000000000" pitchFamily="50" charset="0"/>
            </a:endParaRPr>
          </a:p>
        </p:txBody>
      </p:sp>
      <p:sp>
        <p:nvSpPr>
          <p:cNvPr id="10" name="TextBox 9"/>
          <p:cNvSpPr txBox="1"/>
          <p:nvPr/>
        </p:nvSpPr>
        <p:spPr>
          <a:xfrm>
            <a:off x="336551" y="2465775"/>
            <a:ext cx="6991712" cy="2031325"/>
          </a:xfrm>
          <a:prstGeom prst="rect">
            <a:avLst/>
          </a:prstGeom>
          <a:noFill/>
        </p:spPr>
        <p:txBody>
          <a:bodyPr wrap="square" rtlCol="0">
            <a:spAutoFit/>
          </a:bodyPr>
          <a:lstStyle/>
          <a:p>
            <a:pPr marL="239713" indent="-227013">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1400" dirty="0">
                <a:solidFill>
                  <a:schemeClr val="tx2"/>
                </a:solidFill>
                <a:latin typeface="Montserrat" panose="00000500000000000000" pitchFamily="50" charset="0"/>
                <a:ea typeface="Noto Sans SC Regular" charset="0"/>
                <a:cs typeface="Noto Sans SC Regular" charset="0"/>
              </a:rPr>
              <a:t>Database that stores information about subscribers currently being in the service area of the MSC.</a:t>
            </a:r>
          </a:p>
          <a:p>
            <a:pPr marL="239713" indent="-227013">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1400" dirty="0">
                <a:solidFill>
                  <a:schemeClr val="tx2"/>
                </a:solidFill>
                <a:latin typeface="Montserrat" panose="00000500000000000000" pitchFamily="50" charset="0"/>
                <a:ea typeface="Noto Sans SC Regular" charset="0"/>
                <a:cs typeface="Noto Sans SC Regular" charset="0"/>
              </a:rPr>
              <a:t>Information stored includes</a:t>
            </a:r>
            <a:r>
              <a:rPr lang="en-US" sz="1400" dirty="0" smtClean="0">
                <a:solidFill>
                  <a:schemeClr val="tx2"/>
                </a:solidFill>
                <a:latin typeface="Montserrat" panose="00000500000000000000" pitchFamily="50" charset="0"/>
                <a:ea typeface="Noto Sans SC Regular" charset="0"/>
                <a:cs typeface="Noto Sans SC Regular" charset="0"/>
              </a:rPr>
              <a:t>;</a:t>
            </a:r>
            <a:endParaRPr lang="en-US" sz="1400" dirty="0">
              <a:solidFill>
                <a:schemeClr val="tx2"/>
              </a:solidFill>
              <a:latin typeface="Montserrat" panose="00000500000000000000" pitchFamily="50" charset="0"/>
              <a:ea typeface="Noto Sans SC Regular" charset="0"/>
              <a:cs typeface="Noto Sans SC Regular" charset="0"/>
            </a:endParaRPr>
          </a:p>
          <a:p>
            <a:pPr marL="239713" indent="-227013">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1400" dirty="0">
                <a:solidFill>
                  <a:schemeClr val="tx2"/>
                </a:solidFill>
                <a:latin typeface="Montserrat" panose="00000500000000000000" pitchFamily="50" charset="0"/>
                <a:ea typeface="Noto Sans SC Regular" charset="0"/>
                <a:cs typeface="Noto Sans SC Regular" charset="0"/>
              </a:rPr>
              <a:t>Mobile Status (IMSI attached / detached / busy / idle etc</a:t>
            </a:r>
            <a:r>
              <a:rPr lang="en-US" sz="1400" dirty="0" smtClean="0">
                <a:solidFill>
                  <a:schemeClr val="tx2"/>
                </a:solidFill>
                <a:latin typeface="Montserrat" panose="00000500000000000000" pitchFamily="50" charset="0"/>
                <a:ea typeface="Noto Sans SC Regular" charset="0"/>
                <a:cs typeface="Noto Sans SC Regular" charset="0"/>
              </a:rPr>
              <a:t>.)</a:t>
            </a:r>
            <a:endParaRPr lang="en-US" sz="1400" dirty="0">
              <a:solidFill>
                <a:schemeClr val="tx2"/>
              </a:solidFill>
              <a:latin typeface="Montserrat" panose="00000500000000000000" pitchFamily="50" charset="0"/>
              <a:ea typeface="Noto Sans SC Regular" charset="0"/>
              <a:cs typeface="Noto Sans SC Regular" charset="0"/>
            </a:endParaRPr>
          </a:p>
          <a:p>
            <a:pPr marL="239713" indent="-227013">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1400" dirty="0">
                <a:solidFill>
                  <a:schemeClr val="tx2"/>
                </a:solidFill>
                <a:latin typeface="Montserrat" panose="00000500000000000000" pitchFamily="50" charset="0"/>
                <a:ea typeface="Noto Sans SC Regular" charset="0"/>
                <a:cs typeface="Noto Sans SC Regular" charset="0"/>
              </a:rPr>
              <a:t>Location Area Identity(LAI</a:t>
            </a:r>
            <a:r>
              <a:rPr lang="en-US" sz="1400" dirty="0" smtClean="0">
                <a:solidFill>
                  <a:schemeClr val="tx2"/>
                </a:solidFill>
                <a:latin typeface="Montserrat" panose="00000500000000000000" pitchFamily="50" charset="0"/>
                <a:ea typeface="Noto Sans SC Regular" charset="0"/>
                <a:cs typeface="Noto Sans SC Regular" charset="0"/>
              </a:rPr>
              <a:t>)</a:t>
            </a:r>
            <a:endParaRPr lang="en-US" sz="1400" dirty="0">
              <a:solidFill>
                <a:schemeClr val="tx2"/>
              </a:solidFill>
              <a:latin typeface="Montserrat" panose="00000500000000000000" pitchFamily="50" charset="0"/>
              <a:ea typeface="Noto Sans SC Regular" charset="0"/>
              <a:cs typeface="Noto Sans SC Regular" charset="0"/>
            </a:endParaRPr>
          </a:p>
          <a:p>
            <a:pPr marL="239713" indent="-227013">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1400" dirty="0">
                <a:solidFill>
                  <a:schemeClr val="tx2"/>
                </a:solidFill>
                <a:latin typeface="Montserrat" panose="00000500000000000000" pitchFamily="50" charset="0"/>
                <a:ea typeface="Noto Sans SC Regular" charset="0"/>
                <a:cs typeface="Noto Sans SC Regular" charset="0"/>
              </a:rPr>
              <a:t>Temporary Mobile Subscriber Identity(TMSI</a:t>
            </a:r>
            <a:r>
              <a:rPr lang="en-US" sz="1400" dirty="0" smtClean="0">
                <a:solidFill>
                  <a:schemeClr val="tx2"/>
                </a:solidFill>
                <a:latin typeface="Montserrat" panose="00000500000000000000" pitchFamily="50" charset="0"/>
                <a:ea typeface="Noto Sans SC Regular" charset="0"/>
                <a:cs typeface="Noto Sans SC Regular" charset="0"/>
              </a:rPr>
              <a:t>)</a:t>
            </a:r>
            <a:endParaRPr lang="en-US" sz="1400" dirty="0">
              <a:solidFill>
                <a:schemeClr val="tx2"/>
              </a:solidFill>
              <a:latin typeface="Montserrat" panose="00000500000000000000" pitchFamily="50" charset="0"/>
              <a:ea typeface="Noto Sans SC Regular" charset="0"/>
              <a:cs typeface="Noto Sans SC Regular" charset="0"/>
            </a:endParaRPr>
          </a:p>
          <a:p>
            <a:pPr marL="239713" indent="-227013">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1400" dirty="0">
                <a:solidFill>
                  <a:schemeClr val="tx2"/>
                </a:solidFill>
                <a:latin typeface="Montserrat" panose="00000500000000000000" pitchFamily="50" charset="0"/>
                <a:ea typeface="Noto Sans SC Regular" charset="0"/>
                <a:cs typeface="Noto Sans SC Regular" charset="0"/>
              </a:rPr>
              <a:t>Allocating the Roaming Number</a:t>
            </a:r>
          </a:p>
          <a:p>
            <a:pPr marL="239713" indent="-227013">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endParaRPr lang="en-US" sz="1400" dirty="0">
              <a:solidFill>
                <a:schemeClr val="tx2"/>
              </a:solidFill>
              <a:latin typeface="Montserrat" panose="00000500000000000000" pitchFamily="50" charset="0"/>
              <a:ea typeface="Noto Sans SC Regular" charset="0"/>
              <a:cs typeface="Noto Sans SC Regular" charset="0"/>
            </a:endParaRPr>
          </a:p>
          <a:p>
            <a:pPr marL="12700">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endParaRPr lang="en-US" sz="1400" dirty="0">
              <a:solidFill>
                <a:schemeClr val="tx2"/>
              </a:solidFill>
              <a:latin typeface="Montserrat" panose="00000500000000000000" pitchFamily="50" charset="0"/>
              <a:ea typeface="Noto Sans SC Regular" charset="0"/>
              <a:cs typeface="Noto Sans SC Regular" charset="0"/>
            </a:endParaRPr>
          </a:p>
        </p:txBody>
      </p:sp>
      <p:sp>
        <p:nvSpPr>
          <p:cNvPr id="11" name="TextBox 10"/>
          <p:cNvSpPr txBox="1"/>
          <p:nvPr/>
        </p:nvSpPr>
        <p:spPr>
          <a:xfrm>
            <a:off x="438151" y="1881000"/>
            <a:ext cx="5657849" cy="584775"/>
          </a:xfrm>
          <a:prstGeom prst="rect">
            <a:avLst/>
          </a:prstGeom>
          <a:noFill/>
        </p:spPr>
        <p:txBody>
          <a:bodyPr wrap="square" rtlCol="0">
            <a:spAutoFit/>
          </a:bodyPr>
          <a:lstStyle/>
          <a:p>
            <a:r>
              <a:rPr lang="en-US" sz="3200" dirty="0" smtClean="0">
                <a:solidFill>
                  <a:srgbClr val="036F9D"/>
                </a:solidFill>
                <a:latin typeface="Gotham Ultra" panose="02000000000000000000" pitchFamily="50" charset="0"/>
              </a:rPr>
              <a:t>FUNCTIONS OF THE VLR</a:t>
            </a:r>
            <a:endParaRPr lang="en-US" sz="3200" dirty="0">
              <a:solidFill>
                <a:srgbClr val="036F9D"/>
              </a:solidFill>
              <a:latin typeface="Gotham Ultra" panose="02000000000000000000" pitchFamily="50" charset="0"/>
            </a:endParaRPr>
          </a:p>
        </p:txBody>
      </p:sp>
      <p:sp>
        <p:nvSpPr>
          <p:cNvPr id="12" name="TextBox 11"/>
          <p:cNvSpPr txBox="1"/>
          <p:nvPr/>
        </p:nvSpPr>
        <p:spPr>
          <a:xfrm>
            <a:off x="336550" y="4736174"/>
            <a:ext cx="6625953" cy="1600438"/>
          </a:xfrm>
          <a:prstGeom prst="rect">
            <a:avLst/>
          </a:prstGeom>
          <a:noFill/>
        </p:spPr>
        <p:txBody>
          <a:bodyPr wrap="square" rtlCol="0">
            <a:spAutoFit/>
          </a:bodyPr>
          <a:lstStyle/>
          <a:p>
            <a:pPr marL="298450" indent="-285750">
              <a:buFont typeface="Arial" panose="020B0604020202020204"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1400" dirty="0">
                <a:solidFill>
                  <a:schemeClr val="tx2"/>
                </a:solidFill>
                <a:latin typeface="Montserrat" panose="00000500000000000000" pitchFamily="50" charset="0"/>
                <a:ea typeface="Noto Sans SC Regular" charset="0"/>
                <a:cs typeface="Noto Sans SC Regular" charset="0"/>
              </a:rPr>
              <a:t>Database that stores all the data of all subscribers available to a specific operator Information  stored include</a:t>
            </a:r>
            <a:r>
              <a:rPr lang="en-US" sz="1400" dirty="0" smtClean="0">
                <a:solidFill>
                  <a:schemeClr val="tx2"/>
                </a:solidFill>
                <a:latin typeface="Montserrat" panose="00000500000000000000" pitchFamily="50" charset="0"/>
                <a:ea typeface="Noto Sans SC Regular" charset="0"/>
                <a:cs typeface="Noto Sans SC Regular" charset="0"/>
              </a:rPr>
              <a:t>;</a:t>
            </a:r>
            <a:endParaRPr lang="en-US" sz="1400" dirty="0">
              <a:solidFill>
                <a:schemeClr val="tx2"/>
              </a:solidFill>
              <a:latin typeface="Montserrat" panose="00000500000000000000" pitchFamily="50" charset="0"/>
              <a:ea typeface="Noto Sans SC Regular" charset="0"/>
              <a:cs typeface="Noto Sans SC Regular" charset="0"/>
            </a:endParaRPr>
          </a:p>
          <a:p>
            <a:pPr marL="298450" indent="-285750">
              <a:buFont typeface="Arial" panose="020B0604020202020204"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1400" dirty="0">
                <a:solidFill>
                  <a:schemeClr val="tx2"/>
                </a:solidFill>
                <a:latin typeface="Montserrat" panose="00000500000000000000" pitchFamily="50" charset="0"/>
                <a:ea typeface="Noto Sans SC Regular" charset="0"/>
                <a:cs typeface="Noto Sans SC Regular" charset="0"/>
              </a:rPr>
              <a:t>Current subscriber VLR (current location)</a:t>
            </a:r>
          </a:p>
          <a:p>
            <a:pPr marL="298450" indent="-285750">
              <a:buFont typeface="Arial" panose="020B0604020202020204"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1400" dirty="0">
                <a:solidFill>
                  <a:schemeClr val="tx2"/>
                </a:solidFill>
                <a:latin typeface="Montserrat" panose="00000500000000000000" pitchFamily="50" charset="0"/>
                <a:ea typeface="Noto Sans SC Regular" charset="0"/>
                <a:cs typeface="Noto Sans SC Regular" charset="0"/>
              </a:rPr>
              <a:t>Subscriber ID (IMSI and MSISDN)</a:t>
            </a:r>
          </a:p>
          <a:p>
            <a:pPr marL="298450" indent="-285750">
              <a:buFont typeface="Arial" panose="020B0604020202020204"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1400" dirty="0">
                <a:solidFill>
                  <a:schemeClr val="tx2"/>
                </a:solidFill>
                <a:latin typeface="Montserrat" panose="00000500000000000000" pitchFamily="50" charset="0"/>
                <a:ea typeface="Noto Sans SC Regular" charset="0"/>
                <a:cs typeface="Noto Sans SC Regular" charset="0"/>
              </a:rPr>
              <a:t>Supplementary service </a:t>
            </a:r>
            <a:r>
              <a:rPr lang="en-US" sz="1400" dirty="0" smtClean="0">
                <a:solidFill>
                  <a:schemeClr val="tx2"/>
                </a:solidFill>
                <a:latin typeface="Montserrat" panose="00000500000000000000" pitchFamily="50" charset="0"/>
                <a:ea typeface="Noto Sans SC Regular" charset="0"/>
                <a:cs typeface="Noto Sans SC Regular" charset="0"/>
              </a:rPr>
              <a:t>information</a:t>
            </a:r>
            <a:endParaRPr lang="en-US" sz="1400" dirty="0">
              <a:solidFill>
                <a:schemeClr val="tx2"/>
              </a:solidFill>
              <a:latin typeface="Montserrat" panose="00000500000000000000" pitchFamily="50" charset="0"/>
              <a:ea typeface="Noto Sans SC Regular" charset="0"/>
              <a:cs typeface="Noto Sans SC Regular" charset="0"/>
            </a:endParaRPr>
          </a:p>
          <a:p>
            <a:pPr marL="298450" indent="-285750">
              <a:buFont typeface="Arial" panose="020B0604020202020204"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1400" dirty="0">
                <a:solidFill>
                  <a:schemeClr val="tx2"/>
                </a:solidFill>
                <a:latin typeface="Montserrat" panose="00000500000000000000" pitchFamily="50" charset="0"/>
                <a:ea typeface="Noto Sans SC Regular" charset="0"/>
                <a:cs typeface="Noto Sans SC Regular" charset="0"/>
              </a:rPr>
              <a:t>Subscriber status (registered/deregistered)</a:t>
            </a:r>
          </a:p>
          <a:p>
            <a:pPr marL="298450" indent="-285750">
              <a:buFont typeface="Arial" panose="020B0604020202020204"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1400" dirty="0">
                <a:solidFill>
                  <a:schemeClr val="tx2"/>
                </a:solidFill>
                <a:latin typeface="Montserrat" panose="00000500000000000000" pitchFamily="50" charset="0"/>
                <a:ea typeface="Noto Sans SC Regular" charset="0"/>
                <a:cs typeface="Noto Sans SC Regular" charset="0"/>
              </a:rPr>
              <a:t>Authentication key and </a:t>
            </a:r>
            <a:r>
              <a:rPr lang="en-US" sz="1400" dirty="0" err="1">
                <a:solidFill>
                  <a:schemeClr val="tx2"/>
                </a:solidFill>
                <a:latin typeface="Montserrat" panose="00000500000000000000" pitchFamily="50" charset="0"/>
                <a:ea typeface="Noto Sans SC Regular" charset="0"/>
                <a:cs typeface="Noto Sans SC Regular" charset="0"/>
              </a:rPr>
              <a:t>AuC</a:t>
            </a:r>
            <a:r>
              <a:rPr lang="en-US" sz="1400" dirty="0">
                <a:solidFill>
                  <a:schemeClr val="tx2"/>
                </a:solidFill>
                <a:latin typeface="Montserrat" panose="00000500000000000000" pitchFamily="50" charset="0"/>
                <a:ea typeface="Noto Sans SC Regular" charset="0"/>
                <a:cs typeface="Noto Sans SC Regular" charset="0"/>
              </a:rPr>
              <a:t> functionality</a:t>
            </a:r>
          </a:p>
        </p:txBody>
      </p:sp>
      <p:sp>
        <p:nvSpPr>
          <p:cNvPr id="13" name="TextBox 12"/>
          <p:cNvSpPr txBox="1"/>
          <p:nvPr/>
        </p:nvSpPr>
        <p:spPr>
          <a:xfrm>
            <a:off x="438151" y="4151399"/>
            <a:ext cx="5657849" cy="584775"/>
          </a:xfrm>
          <a:prstGeom prst="rect">
            <a:avLst/>
          </a:prstGeom>
          <a:noFill/>
        </p:spPr>
        <p:txBody>
          <a:bodyPr wrap="square" rtlCol="0">
            <a:spAutoFit/>
          </a:bodyPr>
          <a:lstStyle/>
          <a:p>
            <a:r>
              <a:rPr lang="en-US" sz="3200" dirty="0" smtClean="0">
                <a:solidFill>
                  <a:srgbClr val="036F9D"/>
                </a:solidFill>
                <a:latin typeface="Gotham Ultra" panose="02000000000000000000" pitchFamily="50" charset="0"/>
              </a:rPr>
              <a:t>FUNCTIONS OF THE </a:t>
            </a:r>
            <a:r>
              <a:rPr lang="en-US" sz="3200" dirty="0">
                <a:solidFill>
                  <a:srgbClr val="036F9D"/>
                </a:solidFill>
                <a:latin typeface="Gotham Ultra" panose="02000000000000000000" pitchFamily="50" charset="0"/>
              </a:rPr>
              <a:t>H</a:t>
            </a:r>
            <a:r>
              <a:rPr lang="en-US" sz="3200" dirty="0" smtClean="0">
                <a:solidFill>
                  <a:srgbClr val="036F9D"/>
                </a:solidFill>
                <a:latin typeface="Gotham Ultra" panose="02000000000000000000" pitchFamily="50" charset="0"/>
              </a:rPr>
              <a:t>LR</a:t>
            </a:r>
            <a:endParaRPr lang="en-US" sz="3200" dirty="0">
              <a:solidFill>
                <a:srgbClr val="036F9D"/>
              </a:solidFill>
              <a:latin typeface="Gotham Ultra" panose="02000000000000000000" pitchFamily="50" charset="0"/>
            </a:endParaRPr>
          </a:p>
        </p:txBody>
      </p:sp>
    </p:spTree>
    <p:extLst>
      <p:ext uri="{BB962C8B-B14F-4D97-AF65-F5344CB8AC3E}">
        <p14:creationId xmlns:p14="http://schemas.microsoft.com/office/powerpoint/2010/main" val="42642258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2768261"/>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38151" y="822565"/>
            <a:ext cx="10646229" cy="1569660"/>
          </a:xfrm>
          <a:prstGeom prst="rect">
            <a:avLst/>
          </a:prstGeom>
          <a:noFill/>
        </p:spPr>
        <p:txBody>
          <a:bodyPr wrap="square" rtlCol="0">
            <a:spAutoFit/>
          </a:bodyPr>
          <a:lstStyle/>
          <a:p>
            <a:r>
              <a:rPr lang="en-US" sz="4800" dirty="0" smtClean="0">
                <a:solidFill>
                  <a:schemeClr val="bg1"/>
                </a:solidFill>
                <a:latin typeface="Gotham Ultra" panose="02000000000000000000" pitchFamily="50" charset="0"/>
              </a:rPr>
              <a:t>INTRODUCTION TO TELECOMMUNICATION</a:t>
            </a:r>
            <a:endParaRPr lang="en-US" sz="4800" dirty="0">
              <a:solidFill>
                <a:schemeClr val="bg1"/>
              </a:solidFill>
              <a:latin typeface="Gotham Ultra" panose="02000000000000000000" pitchFamily="50"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2640684"/>
            <a:ext cx="4305300" cy="286571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438151" y="2887682"/>
            <a:ext cx="6096000" cy="3416320"/>
          </a:xfrm>
          <a:prstGeom prst="rect">
            <a:avLst/>
          </a:prstGeom>
        </p:spPr>
        <p:txBody>
          <a:bodyPr>
            <a:spAutoFit/>
          </a:bodyPr>
          <a:lstStyle/>
          <a:p>
            <a:r>
              <a:rPr lang="en-US" sz="1600" b="1" dirty="0">
                <a:latin typeface="Montserrat" panose="00000500000000000000" pitchFamily="50" charset="0"/>
              </a:rPr>
              <a:t>What is Telecommunication?  </a:t>
            </a:r>
            <a:endParaRPr lang="en-US" sz="1600" b="1" dirty="0" smtClean="0">
              <a:latin typeface="Montserrat" panose="00000500000000000000" pitchFamily="50" charset="0"/>
            </a:endParaRPr>
          </a:p>
          <a:p>
            <a:r>
              <a:rPr lang="en-US" sz="1600" dirty="0" smtClean="0">
                <a:latin typeface="Montserrat" panose="00000500000000000000" pitchFamily="50" charset="0"/>
              </a:rPr>
              <a:t>Telecommunication </a:t>
            </a:r>
            <a:r>
              <a:rPr lang="en-US" sz="1600" dirty="0">
                <a:latin typeface="Montserrat" panose="00000500000000000000" pitchFamily="50" charset="0"/>
              </a:rPr>
              <a:t>is the transmission of signals over a distance for the purpose of communication. Signals are transmitted in form of electromagnetic waves</a:t>
            </a:r>
            <a:r>
              <a:rPr lang="en-US" sz="1600" dirty="0" smtClean="0">
                <a:latin typeface="Montserrat" panose="00000500000000000000" pitchFamily="50" charset="0"/>
              </a:rPr>
              <a:t>.</a:t>
            </a:r>
          </a:p>
          <a:p>
            <a:endParaRPr lang="en-US" sz="1600" dirty="0">
              <a:latin typeface="Montserrat" panose="00000500000000000000" pitchFamily="50" charset="0"/>
            </a:endParaRPr>
          </a:p>
          <a:p>
            <a:r>
              <a:rPr lang="en-US" sz="1600" b="1" dirty="0">
                <a:latin typeface="Montserrat" panose="00000500000000000000" pitchFamily="50" charset="0"/>
              </a:rPr>
              <a:t>The Evolution of Mobile Telephone System</a:t>
            </a:r>
          </a:p>
          <a:p>
            <a:pPr marL="285750" indent="-285750">
              <a:buFont typeface="Arial" panose="020B0604020202020204" pitchFamily="34" charset="0"/>
              <a:buChar char="•"/>
            </a:pPr>
            <a:r>
              <a:rPr lang="en-US" sz="1600" dirty="0">
                <a:latin typeface="Montserrat" panose="00000500000000000000" pitchFamily="50" charset="0"/>
              </a:rPr>
              <a:t>Advance Mobile Phone System (AMPS) first deploy in North Americas in 1978.</a:t>
            </a:r>
          </a:p>
          <a:p>
            <a:pPr marL="285750" indent="-285750">
              <a:buFont typeface="Arial" panose="020B0604020202020204" pitchFamily="34" charset="0"/>
              <a:buChar char="•"/>
            </a:pPr>
            <a:r>
              <a:rPr lang="en-US" sz="1600" dirty="0">
                <a:latin typeface="Montserrat" panose="00000500000000000000" pitchFamily="50" charset="0"/>
              </a:rPr>
              <a:t> In 1990 D- AMPS took over.</a:t>
            </a:r>
          </a:p>
          <a:p>
            <a:pPr marL="285750" indent="-285750">
              <a:buFont typeface="Arial" panose="020B0604020202020204" pitchFamily="34" charset="0"/>
              <a:buChar char="•"/>
            </a:pPr>
            <a:r>
              <a:rPr lang="en-US" sz="1600" dirty="0">
                <a:latin typeface="Montserrat" panose="00000500000000000000" pitchFamily="50" charset="0"/>
              </a:rPr>
              <a:t>GSM and CDMA became the 'second generation' mobile phone systems in 1990s.</a:t>
            </a:r>
          </a:p>
          <a:p>
            <a:pPr marL="285750" indent="-285750">
              <a:buFont typeface="Arial" panose="020B0604020202020204" pitchFamily="34" charset="0"/>
              <a:buChar char="•"/>
            </a:pPr>
            <a:r>
              <a:rPr lang="en-US" sz="1600" dirty="0">
                <a:latin typeface="Montserrat" panose="00000500000000000000" pitchFamily="50" charset="0"/>
              </a:rPr>
              <a:t>GSM widely deployed in Europe while CDMA deployed in US and Asia market.</a:t>
            </a:r>
          </a:p>
        </p:txBody>
      </p:sp>
    </p:spTree>
    <p:extLst>
      <p:ext uri="{BB962C8B-B14F-4D97-AF65-F5344CB8AC3E}">
        <p14:creationId xmlns:p14="http://schemas.microsoft.com/office/powerpoint/2010/main" val="38916667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1567542"/>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1"/>
            <a:ext cx="12192000" cy="1184358"/>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38151" y="525002"/>
            <a:ext cx="10646229" cy="830997"/>
          </a:xfrm>
          <a:prstGeom prst="rect">
            <a:avLst/>
          </a:prstGeom>
          <a:noFill/>
        </p:spPr>
        <p:txBody>
          <a:bodyPr wrap="square" rtlCol="0">
            <a:spAutoFit/>
          </a:bodyPr>
          <a:lstStyle/>
          <a:p>
            <a:r>
              <a:rPr lang="en-US" sz="4800" dirty="0" smtClean="0">
                <a:solidFill>
                  <a:schemeClr val="bg1"/>
                </a:solidFill>
                <a:latin typeface="Gotham Ultra" panose="02000000000000000000" pitchFamily="50" charset="0"/>
              </a:rPr>
              <a:t>NETWORK ARCHITECTURE</a:t>
            </a:r>
            <a:endParaRPr lang="en-US" sz="4800" dirty="0">
              <a:solidFill>
                <a:schemeClr val="bg1"/>
              </a:solidFill>
              <a:latin typeface="Gotham Ultra" panose="02000000000000000000" pitchFamily="50" charset="0"/>
            </a:endParaRPr>
          </a:p>
        </p:txBody>
      </p:sp>
      <p:sp>
        <p:nvSpPr>
          <p:cNvPr id="10" name="TextBox 9"/>
          <p:cNvSpPr txBox="1"/>
          <p:nvPr/>
        </p:nvSpPr>
        <p:spPr>
          <a:xfrm>
            <a:off x="336551" y="2465775"/>
            <a:ext cx="9462852" cy="2246769"/>
          </a:xfrm>
          <a:prstGeom prst="rect">
            <a:avLst/>
          </a:prstGeom>
          <a:noFill/>
        </p:spPr>
        <p:txBody>
          <a:bodyPr wrap="square" rtlCol="0">
            <a:spAutoFit/>
          </a:bodyPr>
          <a:lstStyle/>
          <a:p>
            <a:pPr marL="239713" indent="-227013">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2000" dirty="0">
                <a:solidFill>
                  <a:schemeClr val="tx2"/>
                </a:solidFill>
                <a:latin typeface="Montserrat" panose="00000500000000000000" pitchFamily="50" charset="0"/>
                <a:ea typeface="Noto Sans SC Regular" charset="0"/>
                <a:cs typeface="Noto Sans SC Regular" charset="0"/>
              </a:rPr>
              <a:t>White List -contains list of IMEIs known to have been assigned to valid </a:t>
            </a:r>
            <a:r>
              <a:rPr lang="en-US" sz="2000" dirty="0" err="1">
                <a:solidFill>
                  <a:schemeClr val="tx2"/>
                </a:solidFill>
                <a:latin typeface="Montserrat" panose="00000500000000000000" pitchFamily="50" charset="0"/>
                <a:ea typeface="Noto Sans SC Regular" charset="0"/>
                <a:cs typeface="Noto Sans SC Regular" charset="0"/>
              </a:rPr>
              <a:t>MSs</a:t>
            </a:r>
            <a:r>
              <a:rPr lang="en-US" sz="2000" dirty="0" err="1" smtClean="0">
                <a:solidFill>
                  <a:schemeClr val="tx2"/>
                </a:solidFill>
                <a:latin typeface="Montserrat" panose="00000500000000000000" pitchFamily="50" charset="0"/>
                <a:ea typeface="Noto Sans SC Regular" charset="0"/>
                <a:cs typeface="Noto Sans SC Regular" charset="0"/>
              </a:rPr>
              <a:t>.</a:t>
            </a:r>
            <a:endParaRPr lang="en-US" sz="2000" dirty="0">
              <a:solidFill>
                <a:schemeClr val="tx2"/>
              </a:solidFill>
              <a:latin typeface="Montserrat" panose="00000500000000000000" pitchFamily="50" charset="0"/>
              <a:ea typeface="Noto Sans SC Regular" charset="0"/>
              <a:cs typeface="Noto Sans SC Regular" charset="0"/>
            </a:endParaRPr>
          </a:p>
          <a:p>
            <a:pPr marL="239713" indent="-227013">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2000" dirty="0">
                <a:solidFill>
                  <a:schemeClr val="tx2"/>
                </a:solidFill>
                <a:latin typeface="Montserrat" panose="00000500000000000000" pitchFamily="50" charset="0"/>
                <a:ea typeface="Noto Sans SC Regular" charset="0"/>
                <a:cs typeface="Noto Sans SC Regular" charset="0"/>
              </a:rPr>
              <a:t>Black List -contains IMEIs that have been reported stolen/it is not allowed to operate  within the </a:t>
            </a:r>
            <a:r>
              <a:rPr lang="en-US" sz="2000" dirty="0" smtClean="0">
                <a:solidFill>
                  <a:schemeClr val="tx2"/>
                </a:solidFill>
                <a:latin typeface="Montserrat" panose="00000500000000000000" pitchFamily="50" charset="0"/>
                <a:ea typeface="Noto Sans SC Regular" charset="0"/>
                <a:cs typeface="Noto Sans SC Regular" charset="0"/>
              </a:rPr>
              <a:t>network</a:t>
            </a:r>
          </a:p>
          <a:p>
            <a:pPr marL="239713" indent="-227013">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r>
              <a:rPr lang="en-US" sz="2000" dirty="0">
                <a:solidFill>
                  <a:schemeClr val="tx2"/>
                </a:solidFill>
                <a:latin typeface="Montserrat" panose="00000500000000000000" pitchFamily="50" charset="0"/>
                <a:ea typeface="Noto Sans SC Regular" charset="0"/>
                <a:cs typeface="Noto Sans SC Regular" charset="0"/>
              </a:rPr>
              <a:t>Grey List – contains IMEIs of MEs with faults not important enough for barring.</a:t>
            </a:r>
          </a:p>
          <a:p>
            <a:pPr marL="239713" indent="-227013">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pPr>
            <a:endParaRPr lang="en-US" sz="2000" dirty="0">
              <a:solidFill>
                <a:schemeClr val="tx2"/>
              </a:solidFill>
              <a:latin typeface="Montserrat" panose="00000500000000000000" pitchFamily="50" charset="0"/>
              <a:ea typeface="Noto Sans SC Regular" charset="0"/>
              <a:cs typeface="Noto Sans SC Regular" charset="0"/>
            </a:endParaRPr>
          </a:p>
        </p:txBody>
      </p:sp>
      <p:sp>
        <p:nvSpPr>
          <p:cNvPr id="11" name="TextBox 10"/>
          <p:cNvSpPr txBox="1"/>
          <p:nvPr/>
        </p:nvSpPr>
        <p:spPr>
          <a:xfrm>
            <a:off x="438151" y="1881000"/>
            <a:ext cx="5657849" cy="584775"/>
          </a:xfrm>
          <a:prstGeom prst="rect">
            <a:avLst/>
          </a:prstGeom>
          <a:noFill/>
        </p:spPr>
        <p:txBody>
          <a:bodyPr wrap="square" rtlCol="0">
            <a:spAutoFit/>
          </a:bodyPr>
          <a:lstStyle/>
          <a:p>
            <a:r>
              <a:rPr lang="en-US" sz="3200" dirty="0" smtClean="0">
                <a:solidFill>
                  <a:srgbClr val="036F9D"/>
                </a:solidFill>
                <a:latin typeface="Gotham Ultra" panose="02000000000000000000" pitchFamily="50" charset="0"/>
              </a:rPr>
              <a:t>FUNCTIONS OF THE </a:t>
            </a:r>
            <a:r>
              <a:rPr lang="en-US" sz="3200" dirty="0">
                <a:solidFill>
                  <a:srgbClr val="036F9D"/>
                </a:solidFill>
                <a:latin typeface="Gotham Ultra" panose="02000000000000000000" pitchFamily="50" charset="0"/>
              </a:rPr>
              <a:t>E</a:t>
            </a:r>
            <a:r>
              <a:rPr lang="en-US" sz="3200" dirty="0" smtClean="0">
                <a:solidFill>
                  <a:srgbClr val="036F9D"/>
                </a:solidFill>
                <a:latin typeface="Gotham Ultra" panose="02000000000000000000" pitchFamily="50" charset="0"/>
              </a:rPr>
              <a:t>LR</a:t>
            </a:r>
            <a:endParaRPr lang="en-US" sz="3200" dirty="0">
              <a:solidFill>
                <a:srgbClr val="036F9D"/>
              </a:solidFill>
              <a:latin typeface="Gotham Ultra" panose="02000000000000000000" pitchFamily="50" charset="0"/>
            </a:endParaRPr>
          </a:p>
        </p:txBody>
      </p:sp>
    </p:spTree>
    <p:extLst>
      <p:ext uri="{BB962C8B-B14F-4D97-AF65-F5344CB8AC3E}">
        <p14:creationId xmlns:p14="http://schemas.microsoft.com/office/powerpoint/2010/main" val="25175507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165" y="1709360"/>
            <a:ext cx="10654574" cy="448222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ctangle 2"/>
          <p:cNvSpPr/>
          <p:nvPr/>
        </p:nvSpPr>
        <p:spPr>
          <a:xfrm>
            <a:off x="0" y="1"/>
            <a:ext cx="12192000" cy="1567542"/>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1"/>
            <a:ext cx="12192000" cy="1184358"/>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38151" y="525002"/>
            <a:ext cx="10646229" cy="830997"/>
          </a:xfrm>
          <a:prstGeom prst="rect">
            <a:avLst/>
          </a:prstGeom>
          <a:noFill/>
        </p:spPr>
        <p:txBody>
          <a:bodyPr wrap="square" rtlCol="0">
            <a:spAutoFit/>
          </a:bodyPr>
          <a:lstStyle/>
          <a:p>
            <a:r>
              <a:rPr lang="en-US" sz="4800" dirty="0" smtClean="0">
                <a:solidFill>
                  <a:schemeClr val="bg1"/>
                </a:solidFill>
                <a:latin typeface="Gotham Ultra" panose="02000000000000000000" pitchFamily="50" charset="0"/>
              </a:rPr>
              <a:t> ARCHITECTURE</a:t>
            </a:r>
            <a:endParaRPr lang="en-US" sz="4800" dirty="0">
              <a:solidFill>
                <a:schemeClr val="bg1"/>
              </a:solidFill>
              <a:latin typeface="Gotham Ultra" panose="02000000000000000000" pitchFamily="50" charset="0"/>
            </a:endParaRPr>
          </a:p>
        </p:txBody>
      </p:sp>
    </p:spTree>
    <p:extLst>
      <p:ext uri="{BB962C8B-B14F-4D97-AF65-F5344CB8AC3E}">
        <p14:creationId xmlns:p14="http://schemas.microsoft.com/office/powerpoint/2010/main" val="24939047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1567542"/>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1"/>
            <a:ext cx="12192000" cy="1184358"/>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38151" y="525002"/>
            <a:ext cx="10646229" cy="830997"/>
          </a:xfrm>
          <a:prstGeom prst="rect">
            <a:avLst/>
          </a:prstGeom>
          <a:noFill/>
        </p:spPr>
        <p:txBody>
          <a:bodyPr wrap="square" rtlCol="0">
            <a:spAutoFit/>
          </a:bodyPr>
          <a:lstStyle/>
          <a:p>
            <a:r>
              <a:rPr lang="en-US" sz="4800" dirty="0" smtClean="0">
                <a:solidFill>
                  <a:schemeClr val="bg1"/>
                </a:solidFill>
                <a:latin typeface="Gotham Ultra" panose="02000000000000000000" pitchFamily="50" charset="0"/>
              </a:rPr>
              <a:t> ARCHITECTURE</a:t>
            </a:r>
            <a:endParaRPr lang="en-US" sz="4800" dirty="0">
              <a:solidFill>
                <a:schemeClr val="bg1"/>
              </a:solidFill>
              <a:latin typeface="Gotham Ultra" panose="02000000000000000000" pitchFamily="50" charset="0"/>
            </a:endParaRPr>
          </a:p>
        </p:txBody>
      </p:sp>
      <p:sp>
        <p:nvSpPr>
          <p:cNvPr id="2" name="TextBox 1"/>
          <p:cNvSpPr txBox="1"/>
          <p:nvPr/>
        </p:nvSpPr>
        <p:spPr>
          <a:xfrm>
            <a:off x="255271" y="1707486"/>
            <a:ext cx="11936729" cy="3164969"/>
          </a:xfrm>
          <a:prstGeom prst="rect">
            <a:avLst/>
          </a:prstGeom>
          <a:noFill/>
        </p:spPr>
        <p:txBody>
          <a:bodyPr wrap="square" rtlCol="0">
            <a:spAutoFit/>
          </a:bodyPr>
          <a:lstStyle/>
          <a:p>
            <a:pPr marL="239713" indent="-227013">
              <a:lnSpc>
                <a:spcPct val="150000"/>
              </a:lnSpc>
              <a:spcBef>
                <a:spcPts val="100"/>
              </a:spcBef>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pPr>
            <a:r>
              <a:rPr lang="en-US" sz="1600" dirty="0">
                <a:solidFill>
                  <a:schemeClr val="tx2"/>
                </a:solidFill>
                <a:latin typeface="Montserrat" panose="00000500000000000000" pitchFamily="50" charset="0"/>
                <a:ea typeface="Noto Sans SC Regular" charset="0"/>
                <a:cs typeface="Noto Sans SC Regular" charset="0"/>
              </a:rPr>
              <a:t>Gb -Between the PCUSN Relay</a:t>
            </a:r>
            <a:r>
              <a:rPr lang="en-US" sz="1600" dirty="0" smtClean="0">
                <a:solidFill>
                  <a:schemeClr val="tx2"/>
                </a:solidFill>
                <a:latin typeface="Montserrat" panose="00000500000000000000" pitchFamily="50" charset="0"/>
                <a:ea typeface="Noto Sans SC Regular" charset="0"/>
                <a:cs typeface="Noto Sans SC Regular" charset="0"/>
              </a:rPr>
              <a:t>.</a:t>
            </a:r>
            <a:endParaRPr lang="en-US" sz="1600" dirty="0">
              <a:solidFill>
                <a:schemeClr val="tx2"/>
              </a:solidFill>
              <a:latin typeface="Montserrat" panose="00000500000000000000" pitchFamily="50" charset="0"/>
              <a:ea typeface="Noto Sans SC Regular" charset="0"/>
              <a:cs typeface="Noto Sans SC Regular" charset="0"/>
            </a:endParaRPr>
          </a:p>
          <a:p>
            <a:pPr marL="239713" indent="-227013">
              <a:lnSpc>
                <a:spcPct val="150000"/>
              </a:lnSpc>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pPr>
            <a:r>
              <a:rPr lang="en-US" sz="1600" dirty="0">
                <a:solidFill>
                  <a:schemeClr val="tx2"/>
                </a:solidFill>
                <a:latin typeface="Montserrat" panose="00000500000000000000" pitchFamily="50" charset="0"/>
                <a:ea typeface="Noto Sans SC Regular" charset="0"/>
                <a:cs typeface="Noto Sans SC Regular" charset="0"/>
              </a:rPr>
              <a:t>Gr -Between SGSN and Application Part (MAP</a:t>
            </a:r>
            <a:r>
              <a:rPr lang="en-US" sz="1600" dirty="0" smtClean="0">
                <a:solidFill>
                  <a:schemeClr val="tx2"/>
                </a:solidFill>
                <a:latin typeface="Montserrat" panose="00000500000000000000" pitchFamily="50" charset="0"/>
                <a:ea typeface="Noto Sans SC Regular" charset="0"/>
                <a:cs typeface="Noto Sans SC Regular" charset="0"/>
              </a:rPr>
              <a:t>).</a:t>
            </a:r>
            <a:endParaRPr lang="en-US" sz="1600" dirty="0">
              <a:solidFill>
                <a:schemeClr val="tx2"/>
              </a:solidFill>
              <a:latin typeface="Montserrat" panose="00000500000000000000" pitchFamily="50" charset="0"/>
              <a:ea typeface="Noto Sans SC Regular" charset="0"/>
              <a:cs typeface="Noto Sans SC Regular" charset="0"/>
            </a:endParaRPr>
          </a:p>
          <a:p>
            <a:pPr marL="239713" indent="-227013">
              <a:lnSpc>
                <a:spcPct val="150000"/>
              </a:lnSpc>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pPr>
            <a:r>
              <a:rPr lang="en-US" sz="1600" dirty="0" err="1">
                <a:solidFill>
                  <a:schemeClr val="tx2"/>
                </a:solidFill>
                <a:latin typeface="Montserrat" panose="00000500000000000000" pitchFamily="50" charset="0"/>
                <a:ea typeface="Noto Sans SC Regular" charset="0"/>
                <a:cs typeface="Noto Sans SC Regular" charset="0"/>
              </a:rPr>
              <a:t>Gn</a:t>
            </a:r>
            <a:r>
              <a:rPr lang="en-US" sz="1600" dirty="0">
                <a:solidFill>
                  <a:schemeClr val="tx2"/>
                </a:solidFill>
                <a:latin typeface="Montserrat" panose="00000500000000000000" pitchFamily="50" charset="0"/>
                <a:ea typeface="Noto Sans SC Regular" charset="0"/>
                <a:cs typeface="Noto Sans SC Regular" charset="0"/>
              </a:rPr>
              <a:t> -Between SGSN and GGSN, the GTP (tunneling) protocol</a:t>
            </a:r>
            <a:r>
              <a:rPr lang="en-US" sz="1600" dirty="0" smtClean="0">
                <a:solidFill>
                  <a:schemeClr val="tx2"/>
                </a:solidFill>
                <a:latin typeface="Montserrat" panose="00000500000000000000" pitchFamily="50" charset="0"/>
                <a:ea typeface="Noto Sans SC Regular" charset="0"/>
                <a:cs typeface="Noto Sans SC Regular" charset="0"/>
              </a:rPr>
              <a:t>.</a:t>
            </a:r>
            <a:endParaRPr lang="en-US" sz="1600" dirty="0">
              <a:solidFill>
                <a:schemeClr val="tx2"/>
              </a:solidFill>
              <a:latin typeface="Montserrat" panose="00000500000000000000" pitchFamily="50" charset="0"/>
              <a:ea typeface="Noto Sans SC Regular" charset="0"/>
              <a:cs typeface="Noto Sans SC Regular" charset="0"/>
            </a:endParaRPr>
          </a:p>
          <a:p>
            <a:pPr marL="239713" indent="-227013">
              <a:lnSpc>
                <a:spcPct val="150000"/>
              </a:lnSpc>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pPr>
            <a:r>
              <a:rPr lang="en-US" sz="1600" dirty="0" err="1">
                <a:solidFill>
                  <a:schemeClr val="tx2"/>
                </a:solidFill>
                <a:latin typeface="Montserrat" panose="00000500000000000000" pitchFamily="50" charset="0"/>
                <a:ea typeface="Noto Sans SC Regular" charset="0"/>
                <a:cs typeface="Noto Sans SC Regular" charset="0"/>
              </a:rPr>
              <a:t>Gi</a:t>
            </a:r>
            <a:r>
              <a:rPr lang="en-US" sz="1600" dirty="0">
                <a:solidFill>
                  <a:schemeClr val="tx2"/>
                </a:solidFill>
                <a:latin typeface="Montserrat" panose="00000500000000000000" pitchFamily="50" charset="0"/>
                <a:ea typeface="Noto Sans SC Regular" charset="0"/>
                <a:cs typeface="Noto Sans SC Regular" charset="0"/>
              </a:rPr>
              <a:t> -Between GGSN and PDNs (X.25 and Internet Protocol [IP</a:t>
            </a:r>
            <a:r>
              <a:rPr lang="en-US" sz="1600" dirty="0" smtClean="0">
                <a:solidFill>
                  <a:schemeClr val="tx2"/>
                </a:solidFill>
                <a:latin typeface="Montserrat" panose="00000500000000000000" pitchFamily="50" charset="0"/>
                <a:ea typeface="Noto Sans SC Regular" charset="0"/>
                <a:cs typeface="Noto Sans SC Regular" charset="0"/>
              </a:rPr>
              <a:t>]).</a:t>
            </a:r>
            <a:endParaRPr lang="en-US" sz="1600" dirty="0">
              <a:solidFill>
                <a:schemeClr val="tx2"/>
              </a:solidFill>
              <a:latin typeface="Montserrat" panose="00000500000000000000" pitchFamily="50" charset="0"/>
              <a:ea typeface="Noto Sans SC Regular" charset="0"/>
              <a:cs typeface="Noto Sans SC Regular" charset="0"/>
            </a:endParaRPr>
          </a:p>
          <a:p>
            <a:pPr marL="239713" indent="-227013">
              <a:lnSpc>
                <a:spcPct val="150000"/>
              </a:lnSpc>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pPr>
            <a:r>
              <a:rPr lang="en-US" sz="1600" dirty="0" err="1">
                <a:solidFill>
                  <a:schemeClr val="tx2"/>
                </a:solidFill>
                <a:latin typeface="Montserrat" panose="00000500000000000000" pitchFamily="50" charset="0"/>
                <a:ea typeface="Noto Sans SC Regular" charset="0"/>
                <a:cs typeface="Noto Sans SC Regular" charset="0"/>
              </a:rPr>
              <a:t>Gs</a:t>
            </a:r>
            <a:r>
              <a:rPr lang="en-US" sz="1600" dirty="0">
                <a:solidFill>
                  <a:schemeClr val="tx2"/>
                </a:solidFill>
                <a:latin typeface="Montserrat" panose="00000500000000000000" pitchFamily="50" charset="0"/>
                <a:ea typeface="Noto Sans SC Regular" charset="0"/>
                <a:cs typeface="Noto Sans SC Regular" charset="0"/>
              </a:rPr>
              <a:t> -Between SGSN and MSC/VLR, for some simultaneous GPRS and GSM </a:t>
            </a:r>
            <a:r>
              <a:rPr lang="en-US" sz="1600" dirty="0" smtClean="0">
                <a:solidFill>
                  <a:schemeClr val="tx2"/>
                </a:solidFill>
                <a:latin typeface="Montserrat" panose="00000500000000000000" pitchFamily="50" charset="0"/>
                <a:ea typeface="Noto Sans SC Regular" charset="0"/>
                <a:cs typeface="Noto Sans SC Regular" charset="0"/>
              </a:rPr>
              <a:t>operations</a:t>
            </a:r>
            <a:endParaRPr lang="en-US" sz="1600" dirty="0">
              <a:solidFill>
                <a:schemeClr val="tx2"/>
              </a:solidFill>
              <a:latin typeface="Montserrat" panose="00000500000000000000" pitchFamily="50" charset="0"/>
              <a:ea typeface="Noto Sans SC Regular" charset="0"/>
              <a:cs typeface="Noto Sans SC Regular" charset="0"/>
            </a:endParaRPr>
          </a:p>
          <a:p>
            <a:pPr marL="239713" indent="-227013">
              <a:lnSpc>
                <a:spcPct val="150000"/>
              </a:lnSpc>
              <a:spcBef>
                <a:spcPts val="125"/>
              </a:spcBef>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pPr>
            <a:r>
              <a:rPr lang="en-US" sz="1600" dirty="0" err="1">
                <a:solidFill>
                  <a:schemeClr val="tx2"/>
                </a:solidFill>
                <a:latin typeface="Montserrat" panose="00000500000000000000" pitchFamily="50" charset="0"/>
                <a:ea typeface="Noto Sans SC Regular" charset="0"/>
                <a:cs typeface="Noto Sans SC Regular" charset="0"/>
              </a:rPr>
              <a:t>Gd</a:t>
            </a:r>
            <a:r>
              <a:rPr lang="en-US" sz="1600" dirty="0">
                <a:solidFill>
                  <a:schemeClr val="tx2"/>
                </a:solidFill>
                <a:latin typeface="Montserrat" panose="00000500000000000000" pitchFamily="50" charset="0"/>
                <a:ea typeface="Noto Sans SC Regular" charset="0"/>
                <a:cs typeface="Noto Sans SC Regular" charset="0"/>
              </a:rPr>
              <a:t> -Delivers SMS messages via GPRS (same as MAP from GSM). </a:t>
            </a:r>
            <a:endParaRPr lang="en-US" sz="1600" dirty="0" smtClean="0">
              <a:solidFill>
                <a:schemeClr val="tx2"/>
              </a:solidFill>
              <a:latin typeface="Montserrat" panose="00000500000000000000" pitchFamily="50" charset="0"/>
              <a:ea typeface="Noto Sans SC Regular" charset="0"/>
              <a:cs typeface="Noto Sans SC Regular" charset="0"/>
            </a:endParaRPr>
          </a:p>
          <a:p>
            <a:pPr marL="239713" indent="-227013">
              <a:lnSpc>
                <a:spcPct val="150000"/>
              </a:lnSpc>
              <a:spcBef>
                <a:spcPts val="125"/>
              </a:spcBef>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pPr>
            <a:r>
              <a:rPr lang="en-US" sz="1600" dirty="0" err="1" smtClean="0">
                <a:solidFill>
                  <a:schemeClr val="tx2"/>
                </a:solidFill>
                <a:latin typeface="Montserrat" panose="00000500000000000000" pitchFamily="50" charset="0"/>
                <a:ea typeface="Noto Sans SC Regular" charset="0"/>
                <a:cs typeface="Noto Sans SC Regular" charset="0"/>
              </a:rPr>
              <a:t>Gc</a:t>
            </a:r>
            <a:r>
              <a:rPr lang="en-US" sz="1600" dirty="0" smtClean="0">
                <a:solidFill>
                  <a:schemeClr val="tx2"/>
                </a:solidFill>
                <a:latin typeface="Montserrat" panose="00000500000000000000" pitchFamily="50" charset="0"/>
                <a:ea typeface="Noto Sans SC Regular" charset="0"/>
                <a:cs typeface="Noto Sans SC Regular" charset="0"/>
              </a:rPr>
              <a:t> </a:t>
            </a:r>
            <a:r>
              <a:rPr lang="en-US" sz="1600" dirty="0">
                <a:solidFill>
                  <a:schemeClr val="tx2"/>
                </a:solidFill>
                <a:latin typeface="Montserrat" panose="00000500000000000000" pitchFamily="50" charset="0"/>
                <a:ea typeface="Noto Sans SC Regular" charset="0"/>
                <a:cs typeface="Noto Sans SC Regular" charset="0"/>
              </a:rPr>
              <a:t>-Between GGSN and HLR.</a:t>
            </a:r>
          </a:p>
          <a:p>
            <a:pPr>
              <a:lnSpc>
                <a:spcPct val="150000"/>
              </a:lnSpc>
            </a:pPr>
            <a:endParaRPr lang="en-US" sz="1600" dirty="0">
              <a:latin typeface="Montserrat" panose="00000500000000000000" pitchFamily="50" charset="0"/>
            </a:endParaRPr>
          </a:p>
        </p:txBody>
      </p:sp>
      <p:sp>
        <p:nvSpPr>
          <p:cNvPr id="10" name="TextBox 9"/>
          <p:cNvSpPr txBox="1"/>
          <p:nvPr/>
        </p:nvSpPr>
        <p:spPr>
          <a:xfrm>
            <a:off x="255271" y="4435583"/>
            <a:ext cx="9358992" cy="1886478"/>
          </a:xfrm>
          <a:prstGeom prst="rect">
            <a:avLst/>
          </a:prstGeom>
          <a:noFill/>
        </p:spPr>
        <p:txBody>
          <a:bodyPr wrap="square" rtlCol="0">
            <a:spAutoFit/>
          </a:bodyPr>
          <a:lstStyle/>
          <a:p>
            <a:pPr marL="239713" indent="-227013">
              <a:lnSpc>
                <a:spcPct val="150000"/>
              </a:lnSpc>
              <a:spcBef>
                <a:spcPts val="100"/>
              </a:spcBef>
              <a:buFont typeface="Arial" pitchFamily="34" charset="0"/>
              <a:buChar char="·"/>
              <a:tabLst>
                <a:tab pos="239713" algn="l"/>
                <a:tab pos="239713"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pPr>
            <a:r>
              <a:rPr lang="en-US" sz="1600" dirty="0">
                <a:solidFill>
                  <a:schemeClr val="tx2"/>
                </a:solidFill>
                <a:latin typeface="Montserrat" panose="00000500000000000000" pitchFamily="50" charset="0"/>
                <a:ea typeface="Noto Sans SC Regular" charset="0"/>
                <a:cs typeface="Noto Sans SC Regular" charset="0"/>
              </a:rPr>
              <a:t>NB; To understand GPRS system architecture it is helpful to first understand architecture of  GSM system. . GPRS is an enhancement over the GSM and adds some nodes in the network to  provide the packet switched services. These network GSNs (GPRS Support Nodes) and are  responsible for the routing and delivery of the data packets to and from the MS and external  packet data networks (PDN).</a:t>
            </a:r>
          </a:p>
        </p:txBody>
      </p:sp>
    </p:spTree>
    <p:extLst>
      <p:ext uri="{BB962C8B-B14F-4D97-AF65-F5344CB8AC3E}">
        <p14:creationId xmlns:p14="http://schemas.microsoft.com/office/powerpoint/2010/main" val="2252577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651000" y="-1"/>
            <a:ext cx="10541000" cy="6858000"/>
          </a:xfrm>
          <a:prstGeom prst="rect">
            <a:avLst/>
          </a:prstGeom>
          <a:blipFill dpi="0" rotWithShape="1">
            <a:blip r:embed="rId2">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p:cNvSpPr/>
          <p:nvPr/>
        </p:nvSpPr>
        <p:spPr>
          <a:xfrm>
            <a:off x="0" y="0"/>
            <a:ext cx="9117874" cy="6857999"/>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349250" y="572353"/>
            <a:ext cx="11353800" cy="6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4" name="TextBox 3"/>
          <p:cNvSpPr txBox="1"/>
          <p:nvPr/>
        </p:nvSpPr>
        <p:spPr>
          <a:xfrm>
            <a:off x="-107950" y="850900"/>
            <a:ext cx="8883650" cy="3097130"/>
          </a:xfrm>
          <a:prstGeom prst="rect">
            <a:avLst/>
          </a:prstGeom>
          <a:noFill/>
        </p:spPr>
        <p:txBody>
          <a:bodyPr wrap="square" rtlCol="0">
            <a:spAutoFit/>
          </a:bodyPr>
          <a:lstStyle/>
          <a:p>
            <a:pPr marL="600075">
              <a:lnSpc>
                <a:spcPct val="96000"/>
              </a:lnSpc>
              <a:spcBef>
                <a:spcPts val="1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r>
              <a:rPr lang="en-US" sz="2000" b="1" dirty="0">
                <a:solidFill>
                  <a:schemeClr val="bg1"/>
                </a:solidFill>
                <a:latin typeface="Montserrat" panose="00000500000000000000" pitchFamily="50" charset="0"/>
                <a:ea typeface="Noto Sans SC Regular" charset="0"/>
                <a:cs typeface="Noto Sans SC Regular" charset="0"/>
              </a:rPr>
              <a:t>Network Addition of two network elements; </a:t>
            </a:r>
          </a:p>
          <a:p>
            <a:pPr marL="600075">
              <a:lnSpc>
                <a:spcPct val="96000"/>
              </a:lnSpc>
              <a:spcBef>
                <a:spcPts val="1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r>
              <a:rPr lang="en-US" dirty="0">
                <a:solidFill>
                  <a:schemeClr val="bg1"/>
                </a:solidFill>
                <a:latin typeface="Montserrat" panose="00000500000000000000" pitchFamily="50" charset="0"/>
                <a:ea typeface="Noto Sans SC Regular" charset="0"/>
                <a:cs typeface="Noto Sans SC Regular" charset="0"/>
              </a:rPr>
              <a:t> Serving GPRS Support Node (SGSN)  Function:</a:t>
            </a:r>
          </a:p>
          <a:p>
            <a:pPr marL="600075">
              <a:lnSpc>
                <a:spcPct val="96000"/>
              </a:lnSpc>
              <a:spcBef>
                <a:spcPts val="1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endParaRPr lang="en-US" dirty="0">
              <a:solidFill>
                <a:schemeClr val="bg1"/>
              </a:solidFill>
              <a:latin typeface="Montserrat" panose="00000500000000000000" pitchFamily="50" charset="0"/>
              <a:ea typeface="Noto Sans SC Regular" charset="0"/>
              <a:cs typeface="Noto Sans SC Regular" charset="0"/>
            </a:endParaRPr>
          </a:p>
          <a:p>
            <a:pPr marL="600075" indent="-225425">
              <a:lnSpc>
                <a:spcPts val="1600"/>
              </a:lnSpc>
              <a:buFont typeface="Arial"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r>
              <a:rPr lang="en-US" dirty="0">
                <a:solidFill>
                  <a:schemeClr val="bg1"/>
                </a:solidFill>
                <a:latin typeface="Montserrat" panose="00000500000000000000" pitchFamily="50" charset="0"/>
                <a:ea typeface="Noto Sans SC Regular" charset="0"/>
                <a:cs typeface="Noto Sans SC Regular" charset="0"/>
              </a:rPr>
              <a:t>Ciphering of GPRS data between the MS and SGSN</a:t>
            </a:r>
          </a:p>
          <a:p>
            <a:pPr marL="600075" indent="-225425">
              <a:spcBef>
                <a:spcPts val="313"/>
              </a:spcBef>
              <a:buFont typeface="Arial"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r>
              <a:rPr lang="en-US" dirty="0">
                <a:solidFill>
                  <a:schemeClr val="bg1"/>
                </a:solidFill>
                <a:latin typeface="Montserrat" panose="00000500000000000000" pitchFamily="50" charset="0"/>
                <a:ea typeface="Noto Sans SC Regular" charset="0"/>
                <a:cs typeface="Noto Sans SC Regular" charset="0"/>
              </a:rPr>
              <a:t>Authentication of GPRS users</a:t>
            </a:r>
          </a:p>
          <a:p>
            <a:pPr marL="600075" indent="-225425">
              <a:spcBef>
                <a:spcPts val="838"/>
              </a:spcBef>
              <a:buFont typeface="Arial"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r>
              <a:rPr lang="en-US" dirty="0">
                <a:solidFill>
                  <a:schemeClr val="bg1"/>
                </a:solidFill>
                <a:latin typeface="Montserrat" panose="00000500000000000000" pitchFamily="50" charset="0"/>
                <a:ea typeface="Noto Sans SC Regular" charset="0"/>
                <a:cs typeface="Noto Sans SC Regular" charset="0"/>
              </a:rPr>
              <a:t>Mobility Management</a:t>
            </a:r>
          </a:p>
          <a:p>
            <a:pPr marL="600075" indent="-225425">
              <a:lnSpc>
                <a:spcPts val="1600"/>
              </a:lnSpc>
              <a:spcBef>
                <a:spcPts val="950"/>
              </a:spcBef>
              <a:buFont typeface="Arial"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r>
              <a:rPr lang="en-US" dirty="0">
                <a:solidFill>
                  <a:schemeClr val="bg1"/>
                </a:solidFill>
                <a:latin typeface="Montserrat" panose="00000500000000000000" pitchFamily="50" charset="0"/>
                <a:ea typeface="Noto Sans SC Regular" charset="0"/>
                <a:cs typeface="Noto Sans SC Regular" charset="0"/>
              </a:rPr>
              <a:t>Routing of data to the relevant GGSN when a connection to an external network is made  Interaction with the NSS</a:t>
            </a:r>
          </a:p>
          <a:p>
            <a:pPr marL="600075" indent="-225425">
              <a:spcBef>
                <a:spcPts val="775"/>
              </a:spcBef>
              <a:buFont typeface="Arial"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r>
              <a:rPr lang="en-US" dirty="0">
                <a:solidFill>
                  <a:schemeClr val="bg1"/>
                </a:solidFill>
                <a:latin typeface="Montserrat" panose="00000500000000000000" pitchFamily="50" charset="0"/>
                <a:ea typeface="Noto Sans SC Regular" charset="0"/>
                <a:cs typeface="Noto Sans SC Regular" charset="0"/>
              </a:rPr>
              <a:t>Collection of charging data</a:t>
            </a:r>
          </a:p>
          <a:p>
            <a:endParaRPr lang="en-US" sz="2000" dirty="0">
              <a:solidFill>
                <a:schemeClr val="bg1"/>
              </a:solidFill>
              <a:latin typeface="Montserrat" panose="00000500000000000000" pitchFamily="50" charset="0"/>
            </a:endParaRPr>
          </a:p>
        </p:txBody>
      </p:sp>
      <p:sp>
        <p:nvSpPr>
          <p:cNvPr id="13" name="TextBox 12"/>
          <p:cNvSpPr txBox="1"/>
          <p:nvPr/>
        </p:nvSpPr>
        <p:spPr>
          <a:xfrm>
            <a:off x="-209550" y="3948030"/>
            <a:ext cx="8985250" cy="1502719"/>
          </a:xfrm>
          <a:prstGeom prst="rect">
            <a:avLst/>
          </a:prstGeom>
          <a:noFill/>
        </p:spPr>
        <p:txBody>
          <a:bodyPr wrap="square" rtlCol="0">
            <a:spAutoFit/>
          </a:bodyPr>
          <a:lstStyle/>
          <a:p>
            <a:pPr marL="600075">
              <a:lnSpc>
                <a:spcPct val="96000"/>
              </a:lnSpc>
              <a:spcBef>
                <a:spcPts val="1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r>
              <a:rPr lang="en-US" sz="2000" b="1" dirty="0">
                <a:solidFill>
                  <a:schemeClr val="bg1"/>
                </a:solidFill>
                <a:latin typeface="Montserrat" panose="00000500000000000000" pitchFamily="50" charset="0"/>
                <a:ea typeface="Noto Sans SC Regular" charset="0"/>
                <a:cs typeface="Noto Sans SC Regular" charset="0"/>
              </a:rPr>
              <a:t>Gateway GPRS Support Node (GGSN) Function</a:t>
            </a:r>
            <a:r>
              <a:rPr lang="en-US" sz="2000" b="1" dirty="0" smtClean="0">
                <a:solidFill>
                  <a:schemeClr val="bg1"/>
                </a:solidFill>
                <a:latin typeface="Montserrat" panose="00000500000000000000" pitchFamily="50" charset="0"/>
                <a:ea typeface="Noto Sans SC Regular" charset="0"/>
                <a:cs typeface="Noto Sans SC Regular" charset="0"/>
              </a:rPr>
              <a:t>:</a:t>
            </a:r>
            <a:endParaRPr lang="en-US" sz="2000" dirty="0">
              <a:solidFill>
                <a:schemeClr val="bg1"/>
              </a:solidFill>
              <a:latin typeface="Montserrat" panose="00000500000000000000" pitchFamily="50" charset="0"/>
              <a:ea typeface="Noto Sans SC Regular" charset="0"/>
              <a:cs typeface="Noto Sans SC Regular" charset="0"/>
            </a:endParaRPr>
          </a:p>
          <a:p>
            <a:pPr marL="885825" indent="-285750">
              <a:lnSpc>
                <a:spcPct val="96000"/>
              </a:lnSpc>
              <a:spcBef>
                <a:spcPts val="150"/>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r>
              <a:rPr lang="en-US" dirty="0">
                <a:solidFill>
                  <a:schemeClr val="bg1"/>
                </a:solidFill>
                <a:latin typeface="Montserrat" panose="00000500000000000000" pitchFamily="50" charset="0"/>
                <a:ea typeface="Noto Sans SC Regular" charset="0"/>
                <a:cs typeface="Noto Sans SC Regular" charset="0"/>
              </a:rPr>
              <a:t>Routing Mobile </a:t>
            </a:r>
            <a:r>
              <a:rPr lang="en-US" dirty="0" err="1">
                <a:solidFill>
                  <a:schemeClr val="bg1"/>
                </a:solidFill>
                <a:latin typeface="Montserrat" panose="00000500000000000000" pitchFamily="50" charset="0"/>
                <a:ea typeface="Noto Sans SC Regular" charset="0"/>
                <a:cs typeface="Noto Sans SC Regular" charset="0"/>
              </a:rPr>
              <a:t>destinated</a:t>
            </a:r>
            <a:r>
              <a:rPr lang="en-US" dirty="0">
                <a:solidFill>
                  <a:schemeClr val="bg1"/>
                </a:solidFill>
                <a:latin typeface="Montserrat" panose="00000500000000000000" pitchFamily="50" charset="0"/>
                <a:ea typeface="Noto Sans SC Regular" charset="0"/>
                <a:cs typeface="Noto Sans SC Regular" charset="0"/>
              </a:rPr>
              <a:t> packets coming from external network to the relevant SGSN</a:t>
            </a:r>
          </a:p>
          <a:p>
            <a:pPr marL="885825" indent="-285750">
              <a:lnSpc>
                <a:spcPct val="96000"/>
              </a:lnSpc>
              <a:spcBef>
                <a:spcPts val="150"/>
              </a:spcBef>
              <a:buFont typeface="Arial" panose="020B0604020202020204" pitchFamily="34"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r>
              <a:rPr lang="en-US" dirty="0">
                <a:solidFill>
                  <a:schemeClr val="bg1"/>
                </a:solidFill>
                <a:latin typeface="Montserrat" panose="00000500000000000000" pitchFamily="50" charset="0"/>
                <a:ea typeface="Noto Sans SC Regular" charset="0"/>
                <a:cs typeface="Noto Sans SC Regular" charset="0"/>
              </a:rPr>
              <a:t>Deals with security issues, interfaces to external IP Networks  Collects data and traffic statistics</a:t>
            </a:r>
          </a:p>
        </p:txBody>
      </p:sp>
      <p:sp>
        <p:nvSpPr>
          <p:cNvPr id="16" name="Rectangle 15"/>
          <p:cNvSpPr/>
          <p:nvPr/>
        </p:nvSpPr>
        <p:spPr>
          <a:xfrm>
            <a:off x="9799403" y="210146"/>
            <a:ext cx="1567097" cy="338554"/>
          </a:xfrm>
          <a:prstGeom prst="rect">
            <a:avLst/>
          </a:prstGeom>
        </p:spPr>
        <p:txBody>
          <a:bodyPr wrap="square">
            <a:spAutoFit/>
          </a:bodyPr>
          <a:lstStyle/>
          <a:p>
            <a:r>
              <a:rPr lang="en-US" sz="1600" i="1" dirty="0" smtClean="0">
                <a:latin typeface="Montserrat" panose="00000500000000000000" pitchFamily="50" charset="0"/>
              </a:rPr>
              <a:t>Architecture</a:t>
            </a:r>
            <a:endParaRPr lang="en-US" sz="1600" i="1" dirty="0">
              <a:latin typeface="Montserrat" panose="00000500000000000000" pitchFamily="50" charset="0"/>
            </a:endParaRPr>
          </a:p>
        </p:txBody>
      </p:sp>
      <p:sp>
        <p:nvSpPr>
          <p:cNvPr id="17" name="Rectangle 16"/>
          <p:cNvSpPr/>
          <p:nvPr/>
        </p:nvSpPr>
        <p:spPr>
          <a:xfrm>
            <a:off x="9225824" y="572353"/>
            <a:ext cx="2477226" cy="45719"/>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Tree>
    <p:extLst>
      <p:ext uri="{BB962C8B-B14F-4D97-AF65-F5344CB8AC3E}">
        <p14:creationId xmlns:p14="http://schemas.microsoft.com/office/powerpoint/2010/main" val="16195956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651000" y="0"/>
            <a:ext cx="10541000" cy="6858000"/>
          </a:xfrm>
          <a:prstGeom prst="rect">
            <a:avLst/>
          </a:prstGeom>
          <a:blipFill dpi="0" rotWithShape="1">
            <a:blip r:embed="rId2">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Rectangle 2"/>
          <p:cNvSpPr/>
          <p:nvPr/>
        </p:nvSpPr>
        <p:spPr>
          <a:xfrm>
            <a:off x="0" y="0"/>
            <a:ext cx="9117874" cy="6857999"/>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349250" y="572353"/>
            <a:ext cx="11353800" cy="6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4" name="TextBox 3"/>
          <p:cNvSpPr txBox="1"/>
          <p:nvPr/>
        </p:nvSpPr>
        <p:spPr>
          <a:xfrm>
            <a:off x="-107950" y="850900"/>
            <a:ext cx="8883650" cy="3234347"/>
          </a:xfrm>
          <a:prstGeom prst="rect">
            <a:avLst/>
          </a:prstGeom>
          <a:noFill/>
        </p:spPr>
        <p:txBody>
          <a:bodyPr wrap="square" rtlCol="0">
            <a:spAutoFit/>
          </a:bodyPr>
          <a:lstStyle/>
          <a:p>
            <a:pPr marL="600075">
              <a:lnSpc>
                <a:spcPct val="96000"/>
              </a:lnSpc>
              <a:spcBef>
                <a:spcPts val="1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r>
              <a:rPr lang="en-US" sz="2400" b="1" dirty="0">
                <a:solidFill>
                  <a:schemeClr val="bg1"/>
                </a:solidFill>
                <a:latin typeface="Montserrat" panose="00000500000000000000" pitchFamily="50" charset="0"/>
                <a:ea typeface="Noto Sans SC Regular" charset="0"/>
                <a:cs typeface="Noto Sans SC Regular" charset="0"/>
              </a:rPr>
              <a:t>GPRS BSS</a:t>
            </a:r>
          </a:p>
          <a:p>
            <a:pPr marL="600075">
              <a:lnSpc>
                <a:spcPct val="96000"/>
              </a:lnSpc>
              <a:spcBef>
                <a:spcPts val="1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r>
              <a:rPr lang="en-US" sz="2000" dirty="0">
                <a:solidFill>
                  <a:schemeClr val="bg1"/>
                </a:solidFill>
                <a:latin typeface="Montserrat" panose="00000500000000000000" pitchFamily="50" charset="0"/>
                <a:ea typeface="Noto Sans SC Regular" charset="0"/>
                <a:cs typeface="Noto Sans SC Regular" charset="0"/>
              </a:rPr>
              <a:t>A software upgrade is required Transceiver Site (BTS).</a:t>
            </a:r>
          </a:p>
          <a:p>
            <a:pPr marL="600075">
              <a:lnSpc>
                <a:spcPct val="96000"/>
              </a:lnSpc>
              <a:spcBef>
                <a:spcPts val="1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r>
              <a:rPr lang="en-US" sz="2000" dirty="0">
                <a:solidFill>
                  <a:schemeClr val="bg1"/>
                </a:solidFill>
                <a:latin typeface="Montserrat" panose="00000500000000000000" pitchFamily="50" charset="0"/>
                <a:ea typeface="Noto Sans SC Regular" charset="0"/>
                <a:cs typeface="Noto Sans SC Regular" charset="0"/>
              </a:rPr>
              <a:t>The Base Station Controller (BSC) also requires a software upgrade, and the installation of a new  piece of hardware called a packet control unit (PCU).</a:t>
            </a:r>
          </a:p>
          <a:p>
            <a:pPr marL="600075">
              <a:lnSpc>
                <a:spcPct val="96000"/>
              </a:lnSpc>
              <a:spcBef>
                <a:spcPts val="1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r>
              <a:rPr lang="en-US" sz="2000" dirty="0">
                <a:solidFill>
                  <a:schemeClr val="bg1"/>
                </a:solidFill>
                <a:latin typeface="Montserrat" panose="00000500000000000000" pitchFamily="50" charset="0"/>
                <a:ea typeface="Noto Sans SC Regular" charset="0"/>
                <a:cs typeface="Noto Sans SC Regular" charset="0"/>
              </a:rPr>
              <a:t>The PCU directs the data traffic to the GPRS can be a separate hardware element associated</a:t>
            </a:r>
          </a:p>
          <a:p>
            <a:pPr marL="600075">
              <a:lnSpc>
                <a:spcPct val="96000"/>
              </a:lnSpc>
              <a:spcBef>
                <a:spcPts val="1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r>
              <a:rPr lang="en-US" sz="2000" dirty="0">
                <a:solidFill>
                  <a:schemeClr val="bg1"/>
                </a:solidFill>
                <a:latin typeface="Montserrat" panose="00000500000000000000" pitchFamily="50" charset="0"/>
                <a:ea typeface="Noto Sans SC Regular" charset="0"/>
                <a:cs typeface="Noto Sans SC Regular" charset="0"/>
              </a:rPr>
              <a:t>with BSC.</a:t>
            </a:r>
          </a:p>
          <a:p>
            <a:pPr marL="600075">
              <a:lnSpc>
                <a:spcPct val="96000"/>
              </a:lnSpc>
              <a:spcBef>
                <a:spcPts val="15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r>
              <a:rPr lang="en-US" sz="2000" dirty="0">
                <a:solidFill>
                  <a:schemeClr val="bg1"/>
                </a:solidFill>
                <a:latin typeface="Montserrat" panose="00000500000000000000" pitchFamily="50" charset="0"/>
                <a:ea typeface="Noto Sans SC Regular" charset="0"/>
                <a:cs typeface="Noto Sans SC Regular" charset="0"/>
              </a:rPr>
              <a:t>The PCU provides a physical and logical data interface out of BSS for packet data traffic</a:t>
            </a:r>
          </a:p>
        </p:txBody>
      </p:sp>
      <p:sp>
        <p:nvSpPr>
          <p:cNvPr id="16" name="Rectangle 15"/>
          <p:cNvSpPr/>
          <p:nvPr/>
        </p:nvSpPr>
        <p:spPr>
          <a:xfrm>
            <a:off x="9799403" y="210146"/>
            <a:ext cx="1567097" cy="338554"/>
          </a:xfrm>
          <a:prstGeom prst="rect">
            <a:avLst/>
          </a:prstGeom>
        </p:spPr>
        <p:txBody>
          <a:bodyPr wrap="square">
            <a:spAutoFit/>
          </a:bodyPr>
          <a:lstStyle/>
          <a:p>
            <a:r>
              <a:rPr lang="en-US" sz="1600" i="1" dirty="0" smtClean="0">
                <a:latin typeface="Montserrat" panose="00000500000000000000" pitchFamily="50" charset="0"/>
              </a:rPr>
              <a:t>Architecture</a:t>
            </a:r>
            <a:endParaRPr lang="en-US" sz="1600" i="1" dirty="0">
              <a:latin typeface="Montserrat" panose="00000500000000000000" pitchFamily="50" charset="0"/>
            </a:endParaRPr>
          </a:p>
        </p:txBody>
      </p:sp>
      <p:sp>
        <p:nvSpPr>
          <p:cNvPr id="17" name="Rectangle 16"/>
          <p:cNvSpPr/>
          <p:nvPr/>
        </p:nvSpPr>
        <p:spPr>
          <a:xfrm>
            <a:off x="9225824" y="572353"/>
            <a:ext cx="2477226" cy="45719"/>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Tree>
    <p:extLst>
      <p:ext uri="{BB962C8B-B14F-4D97-AF65-F5344CB8AC3E}">
        <p14:creationId xmlns:p14="http://schemas.microsoft.com/office/powerpoint/2010/main" val="7562692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20447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38151" y="822565"/>
            <a:ext cx="10646229" cy="830997"/>
          </a:xfrm>
          <a:prstGeom prst="rect">
            <a:avLst/>
          </a:prstGeom>
          <a:noFill/>
        </p:spPr>
        <p:txBody>
          <a:bodyPr wrap="square" rtlCol="0">
            <a:spAutoFit/>
          </a:bodyPr>
          <a:lstStyle/>
          <a:p>
            <a:r>
              <a:rPr lang="en-US" sz="4800" dirty="0" smtClean="0">
                <a:solidFill>
                  <a:schemeClr val="bg1"/>
                </a:solidFill>
                <a:latin typeface="Gotham Ultra" panose="02000000000000000000" pitchFamily="50" charset="0"/>
              </a:rPr>
              <a:t>3G ARCHITECTURE</a:t>
            </a:r>
            <a:endParaRPr lang="en-US" sz="4800" dirty="0">
              <a:solidFill>
                <a:schemeClr val="bg1"/>
              </a:solidFill>
              <a:latin typeface="Gotham Ultra" panose="02000000000000000000" pitchFamily="50"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593" y="1783794"/>
            <a:ext cx="9573374" cy="416006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469436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25057" y="-18719"/>
            <a:ext cx="9466943" cy="6858000"/>
          </a:xfrm>
          <a:prstGeom prst="rect">
            <a:avLst/>
          </a:prstGeom>
          <a:blipFill dpi="0" rotWithShape="1">
            <a:blip r:embed="rId2">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0"/>
            <a:ext cx="8839200" cy="68580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65579" y="633880"/>
            <a:ext cx="8241391" cy="5552802"/>
          </a:xfrm>
          <a:prstGeom prst="rect">
            <a:avLst/>
          </a:prstGeom>
          <a:noFill/>
        </p:spPr>
        <p:txBody>
          <a:bodyPr wrap="square" rtlCol="0">
            <a:spAutoFit/>
          </a:bodyPr>
          <a:lstStyle/>
          <a:p>
            <a:pPr marL="241300">
              <a:spcBef>
                <a:spcPts val="100"/>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pPr>
            <a:r>
              <a:rPr lang="en-US" dirty="0">
                <a:solidFill>
                  <a:schemeClr val="bg1"/>
                </a:solidFill>
                <a:latin typeface="Montserrat" panose="00000500000000000000" pitchFamily="50" charset="0"/>
                <a:ea typeface="Noto Sans SC Regular" charset="0"/>
                <a:cs typeface="Noto Sans SC Regular" charset="0"/>
              </a:rPr>
              <a:t>GSM Network Geographic Area and Number Identities.</a:t>
            </a:r>
          </a:p>
          <a:p>
            <a:pPr marL="241300">
              <a:spcBef>
                <a:spcPts val="38"/>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pPr>
            <a:endParaRPr lang="en-US" dirty="0">
              <a:solidFill>
                <a:schemeClr val="bg1"/>
              </a:solidFill>
              <a:latin typeface="Montserrat" panose="00000500000000000000" pitchFamily="50" charset="0"/>
              <a:ea typeface="Noto Sans SC Regular" charset="0"/>
              <a:cs typeface="Noto Sans SC Regular" charset="0"/>
            </a:endParaRPr>
          </a:p>
          <a:p>
            <a:pPr marL="239713" indent="-227013">
              <a:spcBef>
                <a:spcPts val="13"/>
              </a:spcBef>
              <a:buFont typeface="Symbol" pitchFamily="18" charset="2"/>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pPr>
            <a:r>
              <a:rPr lang="en-US" dirty="0">
                <a:solidFill>
                  <a:schemeClr val="bg1"/>
                </a:solidFill>
                <a:latin typeface="Montserrat" panose="00000500000000000000" pitchFamily="50" charset="0"/>
                <a:ea typeface="Noto Sans SC Regular" charset="0"/>
                <a:cs typeface="Noto Sans SC Regular" charset="0"/>
              </a:rPr>
              <a:t>Cell: A cell is the smallest area within a GSM network served by a BCCH.</a:t>
            </a:r>
          </a:p>
          <a:p>
            <a:pPr marL="239713" indent="-2270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pPr>
            <a:endParaRPr lang="en-US" dirty="0">
              <a:solidFill>
                <a:schemeClr val="bg1"/>
              </a:solidFill>
              <a:latin typeface="Montserrat" panose="00000500000000000000" pitchFamily="50" charset="0"/>
              <a:ea typeface="Noto Sans SC Regular" charset="0"/>
              <a:cs typeface="Noto Sans SC Regular" charset="0"/>
            </a:endParaRPr>
          </a:p>
          <a:p>
            <a:pPr marL="239713" indent="-227013">
              <a:lnSpc>
                <a:spcPct val="94000"/>
              </a:lnSpc>
              <a:spcBef>
                <a:spcPts val="1013"/>
              </a:spcBef>
              <a:buFont typeface="Centaur" pitchFamily="18"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pPr>
            <a:r>
              <a:rPr lang="en-US" b="1" dirty="0">
                <a:solidFill>
                  <a:schemeClr val="bg1"/>
                </a:solidFill>
                <a:latin typeface="Montserrat" panose="00000500000000000000" pitchFamily="50" charset="0"/>
                <a:ea typeface="Noto Sans SC Regular" charset="0"/>
                <a:cs typeface="Noto Sans SC Regular" charset="0"/>
              </a:rPr>
              <a:t>Location area: </a:t>
            </a:r>
            <a:r>
              <a:rPr lang="en-US" dirty="0">
                <a:solidFill>
                  <a:schemeClr val="bg1"/>
                </a:solidFill>
                <a:latin typeface="Montserrat" panose="00000500000000000000" pitchFamily="50" charset="0"/>
                <a:ea typeface="Noto Sans SC Regular" charset="0"/>
                <a:cs typeface="Noto Sans SC Regular" charset="0"/>
              </a:rPr>
              <a:t>Location areas are comprised of one or several radio cells. Each location area is  given an unique number within the network, the</a:t>
            </a:r>
          </a:p>
          <a:p>
            <a:pPr marL="12700">
              <a:lnSpc>
                <a:spcPct val="94000"/>
              </a:lnSpc>
              <a:spcBef>
                <a:spcPts val="1013"/>
              </a:spcBef>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pPr>
            <a:r>
              <a:rPr lang="en-US" b="1" dirty="0" smtClean="0">
                <a:solidFill>
                  <a:schemeClr val="bg1"/>
                </a:solidFill>
                <a:latin typeface="Montserrat" panose="00000500000000000000" pitchFamily="50" charset="0"/>
                <a:ea typeface="Noto Sans SC Regular" charset="0"/>
                <a:cs typeface="Noto Sans SC Regular" charset="0"/>
              </a:rPr>
              <a:t>Location </a:t>
            </a:r>
            <a:r>
              <a:rPr lang="en-US" b="1" dirty="0">
                <a:solidFill>
                  <a:schemeClr val="bg1"/>
                </a:solidFill>
                <a:latin typeface="Montserrat" panose="00000500000000000000" pitchFamily="50" charset="0"/>
                <a:ea typeface="Noto Sans SC Regular" charset="0"/>
                <a:cs typeface="Noto Sans SC Regular" charset="0"/>
              </a:rPr>
              <a:t>Area Code (LAC</a:t>
            </a:r>
            <a:r>
              <a:rPr lang="en-US" b="1" dirty="0" smtClean="0">
                <a:solidFill>
                  <a:schemeClr val="bg1"/>
                </a:solidFill>
                <a:latin typeface="Montserrat" panose="00000500000000000000" pitchFamily="50" charset="0"/>
                <a:ea typeface="Noto Sans SC Regular" charset="0"/>
                <a:cs typeface="Noto Sans SC Regular" charset="0"/>
              </a:rPr>
              <a:t>); </a:t>
            </a:r>
            <a:r>
              <a:rPr lang="en-US" dirty="0" smtClean="0">
                <a:solidFill>
                  <a:schemeClr val="bg1"/>
                </a:solidFill>
                <a:latin typeface="Montserrat" panose="00000500000000000000" pitchFamily="50" charset="0"/>
                <a:ea typeface="Noto Sans SC Regular" charset="0"/>
                <a:cs typeface="Noto Sans SC Regular" charset="0"/>
              </a:rPr>
              <a:t>This </a:t>
            </a:r>
            <a:r>
              <a:rPr lang="en-US" dirty="0">
                <a:solidFill>
                  <a:schemeClr val="bg1"/>
                </a:solidFill>
                <a:latin typeface="Montserrat" panose="00000500000000000000" pitchFamily="50" charset="0"/>
                <a:ea typeface="Noto Sans SC Regular" charset="0"/>
                <a:cs typeface="Noto Sans SC Regular" charset="0"/>
              </a:rPr>
              <a:t>code is used as a  unique reference for the location of a mobile subscriber. This code is necessary to address the  subscriber in the case of an incoming call. The LAC forms part of the Location Area Identifier (LAI) and is broadcasted on the Broadcast  Control Channel(BCCH).</a:t>
            </a:r>
          </a:p>
          <a:p>
            <a:pPr marL="239713" indent="-227013">
              <a:spcBef>
                <a:spcPts val="863"/>
              </a:spcBef>
              <a:buFont typeface="Centaur" pitchFamily="18"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pPr>
            <a:r>
              <a:rPr lang="en-US" dirty="0">
                <a:solidFill>
                  <a:schemeClr val="bg1"/>
                </a:solidFill>
                <a:latin typeface="Montserrat" panose="00000500000000000000" pitchFamily="50" charset="0"/>
                <a:ea typeface="Noto Sans SC Regular" charset="0"/>
                <a:cs typeface="Noto Sans SC Regular" charset="0"/>
              </a:rPr>
              <a:t>MSC Service Area: It consists of many Location area differentiated by a unique LAC.</a:t>
            </a:r>
          </a:p>
          <a:p>
            <a:pPr marL="239713" indent="-2270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pPr>
            <a:endParaRPr lang="en-US" dirty="0">
              <a:solidFill>
                <a:schemeClr val="bg1"/>
              </a:solidFill>
              <a:latin typeface="Montserrat" panose="00000500000000000000" pitchFamily="50" charset="0"/>
              <a:ea typeface="Noto Sans SC Regular" charset="0"/>
              <a:cs typeface="Noto Sans SC Regular" charset="0"/>
            </a:endParaRPr>
          </a:p>
          <a:p>
            <a:pPr marL="239713" indent="-227013" algn="just">
              <a:lnSpc>
                <a:spcPct val="95000"/>
              </a:lnSpc>
              <a:buFont typeface="Centaur" pitchFamily="18"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pPr>
            <a:r>
              <a:rPr lang="en-US" dirty="0">
                <a:solidFill>
                  <a:schemeClr val="bg1"/>
                </a:solidFill>
                <a:latin typeface="Montserrat" panose="00000500000000000000" pitchFamily="50" charset="0"/>
                <a:ea typeface="Noto Sans SC Regular" charset="0"/>
                <a:cs typeface="Noto Sans SC Regular" charset="0"/>
              </a:rPr>
              <a:t>PLMN Service Area: This is an area within a cellular network that consists of one or more  operators. Its uses a unique identifier, MNC to differentiate between each operators in the  PLMN network.</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6859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12192000" cy="20447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099" y="1291009"/>
            <a:ext cx="9906000" cy="40878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033348" y="606852"/>
            <a:ext cx="10882881" cy="830997"/>
          </a:xfrm>
          <a:prstGeom prst="rect">
            <a:avLst/>
          </a:prstGeom>
          <a:noFill/>
        </p:spPr>
        <p:txBody>
          <a:bodyPr wrap="square" rtlCol="0">
            <a:spAutoFit/>
          </a:bodyPr>
          <a:lstStyle/>
          <a:p>
            <a:r>
              <a:rPr lang="en-US" sz="2400" b="1" dirty="0" smtClean="0">
                <a:solidFill>
                  <a:schemeClr val="bg1"/>
                </a:solidFill>
                <a:latin typeface="Montserrat" panose="00000500000000000000" pitchFamily="50" charset="0"/>
                <a:ea typeface="Noto Sans SC Regular"/>
                <a:cs typeface="Noto Sans SC Regular"/>
              </a:rPr>
              <a:t>GSM NETWORK GEOGRAPHIC AREA AND NUMBER  REMEMBER;</a:t>
            </a:r>
          </a:p>
          <a:p>
            <a:endParaRPr lang="en-US" sz="2400" dirty="0">
              <a:solidFill>
                <a:schemeClr val="bg1"/>
              </a:solidFill>
              <a:latin typeface="Montserrat" panose="00000500000000000000" pitchFamily="50" charset="0"/>
            </a:endParaRPr>
          </a:p>
        </p:txBody>
      </p:sp>
      <p:sp>
        <p:nvSpPr>
          <p:cNvPr id="10" name="TextBox 9"/>
          <p:cNvSpPr txBox="1"/>
          <p:nvPr/>
        </p:nvSpPr>
        <p:spPr>
          <a:xfrm>
            <a:off x="352592" y="5832146"/>
            <a:ext cx="7862493" cy="461665"/>
          </a:xfrm>
          <a:prstGeom prst="rect">
            <a:avLst/>
          </a:prstGeom>
          <a:noFill/>
        </p:spPr>
        <p:txBody>
          <a:bodyPr wrap="square" rtlCol="0">
            <a:spAutoFit/>
          </a:bodyPr>
          <a:lstStyle/>
          <a:p>
            <a:pPr marL="12700">
              <a:spcBef>
                <a:spcPts val="100"/>
              </a:spcBef>
              <a:tabLst>
                <a:tab pos="457200" algn="l"/>
                <a:tab pos="914400" algn="l"/>
                <a:tab pos="1371600" algn="l"/>
                <a:tab pos="1828800" algn="l"/>
                <a:tab pos="2286000" algn="l"/>
                <a:tab pos="2743200" algn="l"/>
              </a:tabLst>
              <a:defRPr/>
            </a:pPr>
            <a:r>
              <a:rPr lang="en-US" sz="2400" b="1" dirty="0">
                <a:solidFill>
                  <a:srgbClr val="036F9D"/>
                </a:solidFill>
                <a:latin typeface="Montserrat" panose="00000500000000000000" pitchFamily="50" charset="0"/>
                <a:ea typeface="Noto Sans SC Regular"/>
                <a:cs typeface="Noto Sans SC Regular"/>
              </a:rPr>
              <a:t>GSM Network Geographic Area and Number</a:t>
            </a:r>
          </a:p>
        </p:txBody>
      </p:sp>
    </p:spTree>
    <p:extLst>
      <p:ext uri="{BB962C8B-B14F-4D97-AF65-F5344CB8AC3E}">
        <p14:creationId xmlns:p14="http://schemas.microsoft.com/office/powerpoint/2010/main" val="29495438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12192000" cy="20447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368" y="624940"/>
            <a:ext cx="10540505" cy="50936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86596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12192000" cy="20447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343" y="873814"/>
            <a:ext cx="10109198" cy="507004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47111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651000" y="0"/>
            <a:ext cx="10541000" cy="6858000"/>
          </a:xfrm>
          <a:prstGeom prst="rect">
            <a:avLst/>
          </a:prstGeom>
          <a:blipFill dpi="0" rotWithShape="1">
            <a:blip r:embed="rId2">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7302500" cy="6858000"/>
          </a:xfrm>
          <a:prstGeom prst="rect">
            <a:avLst/>
          </a:prstGeom>
          <a:solidFill>
            <a:srgbClr val="036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349250" y="753472"/>
            <a:ext cx="6775449" cy="6001643"/>
          </a:xfrm>
          <a:prstGeom prst="rect">
            <a:avLst/>
          </a:prstGeom>
        </p:spPr>
        <p:txBody>
          <a:bodyPr wrap="square">
            <a:spAutoFit/>
          </a:bodyPr>
          <a:lstStyle/>
          <a:p>
            <a:r>
              <a:rPr lang="en-US" sz="1600" dirty="0" smtClean="0">
                <a:solidFill>
                  <a:schemeClr val="bg1"/>
                </a:solidFill>
                <a:latin typeface="Montserrat" panose="00000500000000000000" pitchFamily="50" charset="0"/>
              </a:rPr>
              <a:t>Technology Improvement in Mid 1990 with Small phone and Advanced Batteries System. </a:t>
            </a:r>
          </a:p>
          <a:p>
            <a:r>
              <a:rPr lang="en-US" sz="1600" dirty="0" smtClean="0">
                <a:solidFill>
                  <a:schemeClr val="bg1"/>
                </a:solidFill>
                <a:latin typeface="Montserrat" panose="00000500000000000000" pitchFamily="50" charset="0"/>
              </a:rPr>
              <a:t>1992 UK lunch SMS message on their GSM network followed in 1993 by the first person- to-person SMS sent in Finland.</a:t>
            </a:r>
          </a:p>
          <a:p>
            <a:endParaRPr lang="en-US" sz="1600" dirty="0" smtClean="0">
              <a:solidFill>
                <a:schemeClr val="bg1"/>
              </a:solidFill>
              <a:latin typeface="Montserrat" panose="00000500000000000000" pitchFamily="50" charset="0"/>
            </a:endParaRPr>
          </a:p>
          <a:p>
            <a:r>
              <a:rPr lang="en-US" sz="1600" dirty="0" smtClean="0">
                <a:solidFill>
                  <a:schemeClr val="bg1"/>
                </a:solidFill>
                <a:latin typeface="Montserrat" panose="00000500000000000000" pitchFamily="50" charset="0"/>
              </a:rPr>
              <a:t>In 1998 Supplementary services such as ring tone, access media, and advertisement were implemented on the GSM platform.</a:t>
            </a:r>
          </a:p>
          <a:p>
            <a:r>
              <a:rPr lang="en-US" sz="1600" dirty="0" smtClean="0">
                <a:solidFill>
                  <a:schemeClr val="bg1"/>
                </a:solidFill>
                <a:latin typeface="Montserrat" panose="00000500000000000000" pitchFamily="50" charset="0"/>
              </a:rPr>
              <a:t>By 1999 exponential growth of mobile device. </a:t>
            </a:r>
          </a:p>
          <a:p>
            <a:r>
              <a:rPr lang="en-US" sz="1600" dirty="0" smtClean="0">
                <a:solidFill>
                  <a:schemeClr val="bg1"/>
                </a:solidFill>
                <a:latin typeface="Montserrat" panose="00000500000000000000" pitchFamily="50" charset="0"/>
              </a:rPr>
              <a:t>GSM took the largest share of the mobile market.</a:t>
            </a:r>
          </a:p>
          <a:p>
            <a:r>
              <a:rPr lang="en-US" sz="1600" dirty="0" smtClean="0">
                <a:solidFill>
                  <a:schemeClr val="bg1"/>
                </a:solidFill>
                <a:latin typeface="Montserrat" panose="00000500000000000000" pitchFamily="50" charset="0"/>
              </a:rPr>
              <a:t>The first pre-commercial trial network with 3G was launched by NTT DoCoMo in Tokyo Japan in 2001. Which began 3G (WCDMA) revolution.</a:t>
            </a:r>
          </a:p>
          <a:p>
            <a:endParaRPr lang="en-US" sz="1600" dirty="0" smtClean="0">
              <a:solidFill>
                <a:schemeClr val="bg1"/>
              </a:solidFill>
              <a:latin typeface="Montserrat" panose="00000500000000000000" pitchFamily="50" charset="0"/>
            </a:endParaRPr>
          </a:p>
          <a:p>
            <a:r>
              <a:rPr lang="en-US" sz="1600" dirty="0" smtClean="0">
                <a:solidFill>
                  <a:schemeClr val="bg1"/>
                </a:solidFill>
                <a:latin typeface="Montserrat" panose="00000500000000000000" pitchFamily="50" charset="0"/>
              </a:rPr>
              <a:t>It was followed by CDMA2000 1xEV-DO. </a:t>
            </a:r>
          </a:p>
          <a:p>
            <a:r>
              <a:rPr lang="en-US" sz="1600" dirty="0" smtClean="0">
                <a:solidFill>
                  <a:schemeClr val="bg1"/>
                </a:solidFill>
                <a:latin typeface="Montserrat" panose="00000500000000000000" pitchFamily="50" charset="0"/>
              </a:rPr>
              <a:t>During the development of 3G systems, 2.5G systems such as CDMA2000 1x and GPRS were developed as extensions to existing 2G networks.</a:t>
            </a:r>
          </a:p>
          <a:p>
            <a:r>
              <a:rPr lang="en-US" sz="1600" dirty="0" smtClean="0">
                <a:solidFill>
                  <a:schemeClr val="bg1"/>
                </a:solidFill>
                <a:latin typeface="Montserrat" panose="00000500000000000000" pitchFamily="50" charset="0"/>
              </a:rPr>
              <a:t>In June of 2008, the Next Generation Mobile Networks Alliance (NGMN) selected LTE. This began the 4G revolution which has been deployed in America, Asia and Europe.</a:t>
            </a:r>
          </a:p>
          <a:p>
            <a:r>
              <a:rPr lang="en-US" sz="1600" dirty="0" smtClean="0">
                <a:solidFill>
                  <a:schemeClr val="bg1"/>
                </a:solidFill>
                <a:latin typeface="Montserrat" panose="00000500000000000000" pitchFamily="50" charset="0"/>
              </a:rPr>
              <a:t>Some Countries in Africa (Nigeria, S. Africa, Egypt) and Mideast are currently in deployment state .</a:t>
            </a:r>
          </a:p>
          <a:p>
            <a:endParaRPr lang="en-US" sz="1600" dirty="0" smtClean="0">
              <a:solidFill>
                <a:schemeClr val="bg1"/>
              </a:solidFill>
              <a:latin typeface="Montserrat" panose="00000500000000000000" pitchFamily="50" charset="0"/>
            </a:endParaRPr>
          </a:p>
          <a:p>
            <a:endParaRPr lang="en-US" sz="1600" dirty="0">
              <a:solidFill>
                <a:schemeClr val="bg1"/>
              </a:solidFill>
              <a:latin typeface="Montserrat" panose="00000500000000000000" pitchFamily="50" charset="0"/>
            </a:endParaRPr>
          </a:p>
        </p:txBody>
      </p:sp>
      <p:sp>
        <p:nvSpPr>
          <p:cNvPr id="12" name="Rectangle 11"/>
          <p:cNvSpPr/>
          <p:nvPr/>
        </p:nvSpPr>
        <p:spPr>
          <a:xfrm>
            <a:off x="349250" y="572353"/>
            <a:ext cx="11353800" cy="6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991475" y="233799"/>
            <a:ext cx="3956050" cy="338554"/>
          </a:xfrm>
          <a:prstGeom prst="rect">
            <a:avLst/>
          </a:prstGeom>
        </p:spPr>
        <p:txBody>
          <a:bodyPr wrap="square">
            <a:spAutoFit/>
          </a:bodyPr>
          <a:lstStyle/>
          <a:p>
            <a:r>
              <a:rPr lang="en-US" sz="1600" i="1" dirty="0" smtClean="0">
                <a:latin typeface="Montserrat" panose="00000500000000000000" pitchFamily="50" charset="0"/>
              </a:rPr>
              <a:t>Introduction to Telecommunication</a:t>
            </a:r>
            <a:endParaRPr lang="en-US" sz="1600" i="1" dirty="0">
              <a:latin typeface="Montserrat" panose="00000500000000000000" pitchFamily="50" charset="0"/>
            </a:endParaRPr>
          </a:p>
        </p:txBody>
      </p:sp>
    </p:spTree>
    <p:extLst>
      <p:ext uri="{BB962C8B-B14F-4D97-AF65-F5344CB8AC3E}">
        <p14:creationId xmlns:p14="http://schemas.microsoft.com/office/powerpoint/2010/main" val="5595025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12192000" cy="1582056"/>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438151" y="525002"/>
            <a:ext cx="10646229" cy="830997"/>
          </a:xfrm>
          <a:prstGeom prst="rect">
            <a:avLst/>
          </a:prstGeom>
          <a:noFill/>
        </p:spPr>
        <p:txBody>
          <a:bodyPr wrap="square" rtlCol="0">
            <a:spAutoFit/>
          </a:bodyPr>
          <a:lstStyle/>
          <a:p>
            <a:r>
              <a:rPr lang="en-US" sz="4800" dirty="0" smtClean="0">
                <a:solidFill>
                  <a:schemeClr val="bg1"/>
                </a:solidFill>
                <a:latin typeface="Gotham Ultra" panose="02000000000000000000" pitchFamily="50" charset="0"/>
              </a:rPr>
              <a:t>GSM CHARACTERISTICS</a:t>
            </a:r>
            <a:endParaRPr lang="en-US" sz="4800" dirty="0">
              <a:solidFill>
                <a:schemeClr val="bg1"/>
              </a:solidFill>
              <a:latin typeface="Gotham Ultra" panose="02000000000000000000" pitchFamily="50" charset="0"/>
            </a:endParaRPr>
          </a:p>
        </p:txBody>
      </p:sp>
      <p:sp>
        <p:nvSpPr>
          <p:cNvPr id="2" name="TextBox 1"/>
          <p:cNvSpPr txBox="1"/>
          <p:nvPr/>
        </p:nvSpPr>
        <p:spPr>
          <a:xfrm>
            <a:off x="266240" y="1881000"/>
            <a:ext cx="9533163" cy="4493538"/>
          </a:xfrm>
          <a:prstGeom prst="rect">
            <a:avLst/>
          </a:prstGeom>
          <a:noFill/>
        </p:spPr>
        <p:txBody>
          <a:bodyPr wrap="square" rtlCol="0">
            <a:spAutoFit/>
          </a:bodyPr>
          <a:lstStyle/>
          <a:p>
            <a:r>
              <a:rPr lang="en-US" altLang="en-US" sz="1600" dirty="0">
                <a:latin typeface="Montserrat" panose="00000500000000000000" pitchFamily="50" charset="0"/>
                <a:cs typeface="Times New Roman" panose="02020603050405020304" pitchFamily="18" charset="0"/>
              </a:rPr>
              <a:t>Specifications for different Personal Communication Services (PCS) systems vary among the different PCS networks. The GSM specification is listed below with important </a:t>
            </a:r>
            <a:r>
              <a:rPr lang="en-US" altLang="en-US" sz="1600" dirty="0" smtClean="0">
                <a:latin typeface="Montserrat" panose="00000500000000000000" pitchFamily="50" charset="0"/>
                <a:cs typeface="Times New Roman" panose="02020603050405020304" pitchFamily="18" charset="0"/>
              </a:rPr>
              <a:t>characteristics.</a:t>
            </a:r>
          </a:p>
          <a:p>
            <a:pPr marL="285750" indent="-285750">
              <a:buFont typeface="Arial" panose="020B0604020202020204" pitchFamily="34" charset="0"/>
              <a:buChar char="•"/>
            </a:pPr>
            <a:r>
              <a:rPr lang="en-US" altLang="en-US" sz="1600" b="1" dirty="0" smtClean="0">
                <a:latin typeface="Montserrat" panose="00000500000000000000" pitchFamily="50" charset="0"/>
                <a:cs typeface="Times New Roman" panose="02020603050405020304" pitchFamily="18" charset="0"/>
              </a:rPr>
              <a:t>Modulation </a:t>
            </a:r>
            <a:r>
              <a:rPr lang="en-US" altLang="en-US" sz="1600" dirty="0">
                <a:latin typeface="Montserrat" panose="00000500000000000000" pitchFamily="50" charset="0"/>
                <a:cs typeface="Times New Roman" panose="02020603050405020304" pitchFamily="18" charset="0"/>
              </a:rPr>
              <a:t>is a form of change process where we change the input information into a </a:t>
            </a:r>
            <a:r>
              <a:rPr lang="en-US" altLang="en-US" sz="1600" dirty="0" smtClean="0">
                <a:latin typeface="Montserrat" panose="00000500000000000000" pitchFamily="50" charset="0"/>
                <a:cs typeface="Times New Roman" panose="02020603050405020304" pitchFamily="18" charset="0"/>
              </a:rPr>
              <a:t>suitable</a:t>
            </a:r>
            <a:r>
              <a:rPr lang="en-US" altLang="en-US" sz="1200" dirty="0" smtClean="0">
                <a:latin typeface="Montserrat" panose="00000500000000000000" pitchFamily="50" charset="0"/>
                <a:cs typeface="Times New Roman" panose="02020603050405020304" pitchFamily="18" charset="0"/>
              </a:rPr>
              <a:t> </a:t>
            </a:r>
            <a:r>
              <a:rPr lang="en-US" altLang="en-US" sz="1600" dirty="0" smtClean="0">
                <a:latin typeface="Montserrat" panose="00000500000000000000" pitchFamily="50" charset="0"/>
                <a:cs typeface="Times New Roman" panose="02020603050405020304" pitchFamily="18" charset="0"/>
              </a:rPr>
              <a:t>format </a:t>
            </a:r>
            <a:r>
              <a:rPr lang="en-US" altLang="en-US" sz="1600" dirty="0">
                <a:latin typeface="Montserrat" panose="00000500000000000000" pitchFamily="50" charset="0"/>
                <a:cs typeface="Times New Roman" panose="02020603050405020304" pitchFamily="18" charset="0"/>
              </a:rPr>
              <a:t>for the transmission medium. We also changed the information by demodulating the signal at the receiving end. The GSM uses Gaussian Minimum Shift Keying (GMSK) modulation </a:t>
            </a:r>
            <a:r>
              <a:rPr lang="en-US" altLang="en-US" sz="1600" dirty="0" smtClean="0">
                <a:latin typeface="Montserrat" panose="00000500000000000000" pitchFamily="50" charset="0"/>
                <a:cs typeface="Times New Roman" panose="02020603050405020304" pitchFamily="18" charset="0"/>
              </a:rPr>
              <a:t>method.</a:t>
            </a:r>
          </a:p>
          <a:p>
            <a:pPr marL="285750" indent="-285750">
              <a:buFont typeface="Arial" panose="020B0604020202020204" pitchFamily="34" charset="0"/>
              <a:buChar char="•"/>
            </a:pPr>
            <a:endParaRPr lang="en-US" altLang="en-US" sz="1600" dirty="0" smtClean="0">
              <a:latin typeface="Montserrat" panose="00000500000000000000" pitchFamily="50" charset="0"/>
              <a:cs typeface="Times New Roman" panose="02020603050405020304" pitchFamily="18" charset="0"/>
            </a:endParaRPr>
          </a:p>
          <a:p>
            <a:pPr marL="285750" indent="-285750">
              <a:buFont typeface="Arial" panose="020B0604020202020204" pitchFamily="34" charset="0"/>
              <a:buChar char="•"/>
            </a:pPr>
            <a:r>
              <a:rPr lang="en-US" altLang="en-US" sz="1600" b="1" dirty="0" smtClean="0">
                <a:latin typeface="Montserrat" panose="00000500000000000000" pitchFamily="50" charset="0"/>
                <a:cs typeface="Times New Roman" panose="02020603050405020304" pitchFamily="18" charset="0"/>
              </a:rPr>
              <a:t>Access </a:t>
            </a:r>
            <a:r>
              <a:rPr lang="en-US" altLang="en-US" sz="1600" b="1" dirty="0">
                <a:latin typeface="Montserrat" panose="00000500000000000000" pitchFamily="50" charset="0"/>
                <a:cs typeface="Times New Roman" panose="02020603050405020304" pitchFamily="18" charset="0"/>
              </a:rPr>
              <a:t>Methods</a:t>
            </a:r>
            <a:r>
              <a:rPr lang="en-US" altLang="en-US" sz="1600" dirty="0">
                <a:latin typeface="Montserrat" panose="00000500000000000000" pitchFamily="50" charset="0"/>
                <a:cs typeface="Times New Roman" panose="02020603050405020304" pitchFamily="18" charset="0"/>
              </a:rPr>
              <a:t>: Because radio spectrum is a limited resource shared by all users, a method must</a:t>
            </a:r>
            <a:endParaRPr lang="en-US" altLang="en-US" sz="1200" dirty="0">
              <a:latin typeface="Montserrat" panose="00000500000000000000" pitchFamily="50" charset="0"/>
              <a:cs typeface="Times New Roman" panose="02020603050405020304" pitchFamily="18" charset="0"/>
            </a:endParaRPr>
          </a:p>
          <a:p>
            <a:pPr marL="285750" indent="-285750">
              <a:buFont typeface="Arial" panose="020B0604020202020204" pitchFamily="34" charset="0"/>
              <a:buChar char="•"/>
            </a:pPr>
            <a:r>
              <a:rPr lang="en-US" altLang="en-US" sz="1600" dirty="0">
                <a:latin typeface="Montserrat" panose="00000500000000000000" pitchFamily="50" charset="0"/>
                <a:cs typeface="Times New Roman" panose="02020603050405020304" pitchFamily="18" charset="0"/>
              </a:rPr>
              <a:t>be devised to divide up the bandwidth among as many users as possible. GSM chose a combination </a:t>
            </a:r>
          </a:p>
          <a:p>
            <a:pPr marL="285750" indent="-285750">
              <a:buFont typeface="Arial" panose="020B0604020202020204" pitchFamily="34" charset="0"/>
              <a:buChar char="•"/>
            </a:pPr>
            <a:r>
              <a:rPr lang="en-US" altLang="en-US" sz="1600" dirty="0">
                <a:latin typeface="Montserrat" panose="00000500000000000000" pitchFamily="50" charset="0"/>
                <a:cs typeface="Times New Roman" panose="02020603050405020304" pitchFamily="18" charset="0"/>
              </a:rPr>
              <a:t>of TDMA/FDMA as its method. The FDMA part involves the division by frequency of the total 25 MHz bandwidth into 124 carrier frequencies of 200kHz bandwidth.</a:t>
            </a:r>
          </a:p>
          <a:p>
            <a:pPr marL="285750" indent="-285750">
              <a:buFont typeface="Arial" panose="020B0604020202020204" pitchFamily="34" charset="0"/>
              <a:buChar char="•"/>
            </a:pPr>
            <a:r>
              <a:rPr lang="en-US" altLang="en-US" sz="1600" dirty="0">
                <a:latin typeface="Montserrat" panose="00000500000000000000" pitchFamily="50" charset="0"/>
                <a:cs typeface="Times New Roman" panose="02020603050405020304" pitchFamily="18" charset="0"/>
              </a:rPr>
              <a:t>One or more carrier frequencies are then assigned to each BS. Each of these carrier frequencies is then divided in time, using a TDMA scheme, into eight time slots. One time slot is used for transmission by the mobile and one for reception. They are separated in time so that the mobile unit does not receive and transmit at the same time.</a:t>
            </a:r>
          </a:p>
          <a:p>
            <a:pPr marL="285750" indent="-285750">
              <a:buFont typeface="Arial" panose="020B0604020202020204" pitchFamily="34" charset="0"/>
              <a:buChar char="•"/>
            </a:pPr>
            <a:endParaRPr lang="en-US" sz="1400" dirty="0">
              <a:latin typeface="Montserrat" panose="00000500000000000000" pitchFamily="50" charset="0"/>
            </a:endParaRPr>
          </a:p>
        </p:txBody>
      </p:sp>
    </p:spTree>
    <p:extLst>
      <p:ext uri="{BB962C8B-B14F-4D97-AF65-F5344CB8AC3E}">
        <p14:creationId xmlns:p14="http://schemas.microsoft.com/office/powerpoint/2010/main" val="17307242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12192000" cy="1582056"/>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438151" y="525002"/>
            <a:ext cx="10646229" cy="830997"/>
          </a:xfrm>
          <a:prstGeom prst="rect">
            <a:avLst/>
          </a:prstGeom>
          <a:noFill/>
        </p:spPr>
        <p:txBody>
          <a:bodyPr wrap="square" rtlCol="0">
            <a:spAutoFit/>
          </a:bodyPr>
          <a:lstStyle/>
          <a:p>
            <a:r>
              <a:rPr lang="en-US" sz="4800" dirty="0" smtClean="0">
                <a:solidFill>
                  <a:schemeClr val="bg1"/>
                </a:solidFill>
                <a:latin typeface="Gotham Ultra" panose="02000000000000000000" pitchFamily="50" charset="0"/>
              </a:rPr>
              <a:t>GSM CHARACTERISTICS</a:t>
            </a:r>
            <a:endParaRPr lang="en-US" sz="4800" dirty="0">
              <a:solidFill>
                <a:schemeClr val="bg1"/>
              </a:solidFill>
              <a:latin typeface="Gotham Ultra" panose="02000000000000000000" pitchFamily="50" charset="0"/>
            </a:endParaRPr>
          </a:p>
        </p:txBody>
      </p:sp>
      <p:sp>
        <p:nvSpPr>
          <p:cNvPr id="2" name="TextBox 1"/>
          <p:cNvSpPr txBox="1"/>
          <p:nvPr/>
        </p:nvSpPr>
        <p:spPr>
          <a:xfrm>
            <a:off x="266240" y="1866486"/>
            <a:ext cx="9533163" cy="4431983"/>
          </a:xfrm>
          <a:prstGeom prst="rect">
            <a:avLst/>
          </a:prstGeom>
          <a:noFill/>
        </p:spPr>
        <p:txBody>
          <a:bodyPr wrap="square" rtlCol="0">
            <a:spAutoFit/>
          </a:bodyPr>
          <a:lstStyle/>
          <a:p>
            <a:pPr marL="285750" indent="-285750">
              <a:buFont typeface="Arial" panose="020B0604020202020204" pitchFamily="34" charset="0"/>
              <a:buChar char="•"/>
            </a:pPr>
            <a:r>
              <a:rPr lang="en-US" altLang="en-US" sz="1600" b="1" dirty="0" smtClean="0">
                <a:latin typeface="Montserrat" panose="00000500000000000000" pitchFamily="50" charset="0"/>
                <a:cs typeface="Times New Roman" panose="02020603050405020304" pitchFamily="18" charset="0"/>
              </a:rPr>
              <a:t>Transmission Rate: </a:t>
            </a:r>
            <a:r>
              <a:rPr lang="en-US" altLang="en-US" sz="1600" dirty="0" smtClean="0">
                <a:latin typeface="Montserrat" panose="00000500000000000000" pitchFamily="50" charset="0"/>
                <a:cs typeface="Times New Roman" panose="02020603050405020304" pitchFamily="18" charset="0"/>
              </a:rPr>
              <a:t>The total symbol rate for GSM at 1 bit per symbol in GMSK produces 270.833 K symbols/second. The gross transmission rate of the time slot is 22.8 Kbps.</a:t>
            </a:r>
          </a:p>
          <a:p>
            <a:pPr marL="285750" indent="-285750">
              <a:buFont typeface="Arial" panose="020B0604020202020204" pitchFamily="34" charset="0"/>
              <a:buChar char="•"/>
            </a:pPr>
            <a:r>
              <a:rPr lang="en-US" altLang="en-US" sz="1600" dirty="0" smtClean="0">
                <a:latin typeface="Montserrat" panose="00000500000000000000" pitchFamily="50" charset="0"/>
                <a:cs typeface="Times New Roman" panose="02020603050405020304" pitchFamily="18" charset="0"/>
              </a:rPr>
              <a:t>GSM is a digital system with an over-the-air bit rate of 270 kbps.</a:t>
            </a:r>
          </a:p>
          <a:p>
            <a:pPr marL="285750" indent="-285750">
              <a:buFont typeface="Arial" panose="020B0604020202020204" pitchFamily="34" charset="0"/>
              <a:buChar char="•"/>
            </a:pPr>
            <a:r>
              <a:rPr lang="en-US" altLang="en-US" sz="1600" dirty="0" smtClean="0">
                <a:latin typeface="Montserrat" panose="00000500000000000000" pitchFamily="50" charset="0"/>
                <a:cs typeface="Times New Roman" panose="02020603050405020304" pitchFamily="18" charset="0"/>
              </a:rPr>
              <a:t>Frequency Band: The uplink frequency range specified for GSM is 935 - 960 MHz (basic 900 MHz band only). The downlink frequency band 890 - 915 MHz (basic 900 MHz band only). Channel Spacing: This indicates separation between adjacent carrier frequencies. In GSM, this is 200 kHz.</a:t>
            </a:r>
          </a:p>
          <a:p>
            <a:pPr marL="285750" indent="-285750">
              <a:buFont typeface="Arial" panose="020B0604020202020204" pitchFamily="34" charset="0"/>
              <a:buChar char="•"/>
            </a:pPr>
            <a:r>
              <a:rPr lang="en-US" altLang="en-US" sz="1600" b="1" dirty="0" smtClean="0">
                <a:latin typeface="Montserrat" panose="00000500000000000000" pitchFamily="50" charset="0"/>
                <a:cs typeface="Times New Roman" panose="02020603050405020304" pitchFamily="18" charset="0"/>
              </a:rPr>
              <a:t>Speech Coding: </a:t>
            </a:r>
            <a:r>
              <a:rPr lang="en-US" altLang="en-US" sz="1600" dirty="0" smtClean="0">
                <a:latin typeface="Montserrat" panose="00000500000000000000" pitchFamily="50" charset="0"/>
                <a:cs typeface="Times New Roman" panose="02020603050405020304" pitchFamily="18" charset="0"/>
              </a:rPr>
              <a:t>GSM uses linear predictive coding (LPC). The purpose of LPC is to reduce the bit rate. The LPC provides parameters for a filter that mimics the vocal tract. The signal passes through this filter, leaving behind a residual signal. Speech is encoded at 13 kbps.</a:t>
            </a:r>
          </a:p>
          <a:p>
            <a:pPr marL="285750" indent="-285750">
              <a:buFont typeface="Arial" panose="020B0604020202020204" pitchFamily="34" charset="0"/>
              <a:buChar char="•"/>
            </a:pPr>
            <a:r>
              <a:rPr lang="en-US" altLang="en-US" sz="1600" b="1" dirty="0" smtClean="0">
                <a:latin typeface="Montserrat" panose="00000500000000000000" pitchFamily="50" charset="0"/>
                <a:cs typeface="Times New Roman" panose="02020603050405020304" pitchFamily="18" charset="0"/>
              </a:rPr>
              <a:t>Duplex Distance: </a:t>
            </a:r>
            <a:r>
              <a:rPr lang="en-US" altLang="en-US" sz="1600" dirty="0" smtClean="0">
                <a:latin typeface="Montserrat" panose="00000500000000000000" pitchFamily="50" charset="0"/>
                <a:cs typeface="Times New Roman" panose="02020603050405020304" pitchFamily="18" charset="0"/>
              </a:rPr>
              <a:t>The duplex distance is 80 </a:t>
            </a:r>
            <a:r>
              <a:rPr lang="en-US" altLang="en-US" sz="1600" dirty="0" err="1" smtClean="0">
                <a:latin typeface="Montserrat" panose="00000500000000000000" pitchFamily="50" charset="0"/>
                <a:cs typeface="Times New Roman" panose="02020603050405020304" pitchFamily="18" charset="0"/>
              </a:rPr>
              <a:t>MHz.</a:t>
            </a:r>
            <a:r>
              <a:rPr lang="en-US" altLang="en-US" sz="1600" dirty="0" smtClean="0">
                <a:latin typeface="Montserrat" panose="00000500000000000000" pitchFamily="50" charset="0"/>
                <a:cs typeface="Times New Roman" panose="02020603050405020304" pitchFamily="18" charset="0"/>
              </a:rPr>
              <a:t> Duplex distance is the distance between the uplink and downlink frequencies. A channel has two frequencies, 80 MHz apart.</a:t>
            </a:r>
          </a:p>
          <a:p>
            <a:pPr marL="285750" indent="-285750">
              <a:buFont typeface="Arial" panose="020B0604020202020204" pitchFamily="34" charset="0"/>
              <a:buChar char="•"/>
            </a:pPr>
            <a:r>
              <a:rPr lang="en-US" altLang="en-US" sz="1600" dirty="0" smtClean="0">
                <a:latin typeface="Montserrat" panose="00000500000000000000" pitchFamily="50" charset="0"/>
                <a:cs typeface="Times New Roman" panose="02020603050405020304" pitchFamily="18" charset="0"/>
              </a:rPr>
              <a:t>Frame duration: 4.615 </a:t>
            </a:r>
            <a:r>
              <a:rPr lang="en-US" altLang="en-US" sz="1600" dirty="0" err="1" smtClean="0">
                <a:latin typeface="Montserrat" panose="00000500000000000000" pitchFamily="50" charset="0"/>
                <a:cs typeface="Times New Roman" panose="02020603050405020304" pitchFamily="18" charset="0"/>
              </a:rPr>
              <a:t>mS</a:t>
            </a:r>
            <a:endParaRPr lang="en-US" altLang="en-US" sz="1600" dirty="0" smtClean="0">
              <a:latin typeface="Montserrat" panose="00000500000000000000" pitchFamily="50" charset="0"/>
              <a:cs typeface="Times New Roman" panose="02020603050405020304" pitchFamily="18" charset="0"/>
            </a:endParaRPr>
          </a:p>
          <a:p>
            <a:pPr marL="285750" indent="-285750">
              <a:buFont typeface="Arial" panose="020B0604020202020204" pitchFamily="34" charset="0"/>
              <a:buChar char="•"/>
            </a:pPr>
            <a:r>
              <a:rPr lang="en-US" altLang="en-US" sz="1600" b="1" dirty="0" smtClean="0">
                <a:latin typeface="Montserrat" panose="00000500000000000000" pitchFamily="50" charset="0"/>
                <a:cs typeface="Times New Roman" panose="02020603050405020304" pitchFamily="18" charset="0"/>
              </a:rPr>
              <a:t>Duplex Technique: </a:t>
            </a:r>
            <a:r>
              <a:rPr lang="en-US" altLang="en-US" sz="1600" dirty="0" smtClean="0">
                <a:latin typeface="Montserrat" panose="00000500000000000000" pitchFamily="50" charset="0"/>
                <a:cs typeface="Times New Roman" panose="02020603050405020304" pitchFamily="18" charset="0"/>
              </a:rPr>
              <a:t>Frequency Division Duplexing and Time Division Multiple access (FDD/TDMA).</a:t>
            </a:r>
          </a:p>
          <a:p>
            <a:pPr marL="285750" indent="-285750">
              <a:buFont typeface="Arial" panose="020B0604020202020204" pitchFamily="34" charset="0"/>
              <a:buChar char="•"/>
            </a:pPr>
            <a:r>
              <a:rPr lang="en-US" altLang="en-US" sz="1600" dirty="0" smtClean="0">
                <a:latin typeface="Montserrat" panose="00000500000000000000" pitchFamily="50" charset="0"/>
                <a:cs typeface="Times New Roman" panose="02020603050405020304" pitchFamily="18" charset="0"/>
              </a:rPr>
              <a:t/>
            </a:r>
            <a:br>
              <a:rPr lang="en-US" altLang="en-US" sz="1600" dirty="0" smtClean="0">
                <a:latin typeface="Montserrat" panose="00000500000000000000" pitchFamily="50" charset="0"/>
                <a:cs typeface="Times New Roman" panose="02020603050405020304" pitchFamily="18" charset="0"/>
              </a:rPr>
            </a:br>
            <a:endParaRPr lang="en-US" altLang="en-US" sz="1600" dirty="0">
              <a:latin typeface="Montserrat" panose="00000500000000000000" pitchFamily="50" charset="0"/>
              <a:cs typeface="Times New Roman" panose="02020603050405020304" pitchFamily="18" charset="0"/>
            </a:endParaRPr>
          </a:p>
        </p:txBody>
      </p:sp>
    </p:spTree>
    <p:extLst>
      <p:ext uri="{BB962C8B-B14F-4D97-AF65-F5344CB8AC3E}">
        <p14:creationId xmlns:p14="http://schemas.microsoft.com/office/powerpoint/2010/main" val="41685551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12192000" cy="1582056"/>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438151" y="525002"/>
            <a:ext cx="10646229" cy="830997"/>
          </a:xfrm>
          <a:prstGeom prst="rect">
            <a:avLst/>
          </a:prstGeom>
          <a:noFill/>
        </p:spPr>
        <p:txBody>
          <a:bodyPr wrap="square" rtlCol="0">
            <a:spAutoFit/>
          </a:bodyPr>
          <a:lstStyle/>
          <a:p>
            <a:r>
              <a:rPr lang="en-US" sz="4800" dirty="0" smtClean="0">
                <a:solidFill>
                  <a:schemeClr val="bg1"/>
                </a:solidFill>
                <a:latin typeface="Gotham Ultra" panose="02000000000000000000" pitchFamily="50" charset="0"/>
              </a:rPr>
              <a:t>GSM INTERFACES</a:t>
            </a:r>
            <a:endParaRPr lang="en-US" sz="4800" dirty="0">
              <a:solidFill>
                <a:schemeClr val="bg1"/>
              </a:solidFill>
              <a:latin typeface="Gotham Ultra" panose="02000000000000000000" pitchFamily="50" charset="0"/>
            </a:endParaRPr>
          </a:p>
        </p:txBody>
      </p:sp>
      <p:sp>
        <p:nvSpPr>
          <p:cNvPr id="2" name="TextBox 1"/>
          <p:cNvSpPr txBox="1"/>
          <p:nvPr/>
        </p:nvSpPr>
        <p:spPr>
          <a:xfrm>
            <a:off x="266240" y="1866486"/>
            <a:ext cx="9533163" cy="4431983"/>
          </a:xfrm>
          <a:prstGeom prst="rect">
            <a:avLst/>
          </a:prstGeom>
          <a:noFill/>
        </p:spPr>
        <p:txBody>
          <a:bodyPr wrap="square" rtlCol="0">
            <a:spAutoFit/>
          </a:bodyPr>
          <a:lstStyle/>
          <a:p>
            <a:pPr marL="285750" indent="-285750">
              <a:buFont typeface="Arial" panose="020B0604020202020204" pitchFamily="34" charset="0"/>
              <a:buChar char="•"/>
            </a:pPr>
            <a:r>
              <a:rPr lang="en-US" altLang="en-US" sz="1600" dirty="0">
                <a:latin typeface="Montserrat" panose="00000500000000000000" pitchFamily="50" charset="0"/>
                <a:cs typeface="Times New Roman" panose="02020603050405020304" pitchFamily="18" charset="0"/>
              </a:rPr>
              <a:t>The Air interface is the wireless medium for carrying the user voice &amp; data from MS to BTS, hence it has to be an open interface to be able to support MS produced by various manufacturers.</a:t>
            </a:r>
          </a:p>
          <a:p>
            <a:pPr marL="285750" indent="-285750">
              <a:buFont typeface="Arial" panose="020B0604020202020204" pitchFamily="34" charset="0"/>
              <a:buChar char="•"/>
            </a:pPr>
            <a:r>
              <a:rPr lang="en-US" altLang="en-US" sz="1600" dirty="0">
                <a:latin typeface="Montserrat" panose="00000500000000000000" pitchFamily="50" charset="0"/>
                <a:cs typeface="Times New Roman" panose="02020603050405020304" pitchFamily="18" charset="0"/>
              </a:rPr>
              <a:t>The </a:t>
            </a:r>
            <a:r>
              <a:rPr lang="en-US" altLang="en-US" sz="1600" dirty="0" err="1">
                <a:latin typeface="Montserrat" panose="00000500000000000000" pitchFamily="50" charset="0"/>
                <a:cs typeface="Times New Roman" panose="02020603050405020304" pitchFamily="18" charset="0"/>
              </a:rPr>
              <a:t>Abis</a:t>
            </a:r>
            <a:r>
              <a:rPr lang="en-US" altLang="en-US" sz="1600" dirty="0">
                <a:latin typeface="Montserrat" panose="00000500000000000000" pitchFamily="50" charset="0"/>
                <a:cs typeface="Times New Roman" panose="02020603050405020304" pitchFamily="18" charset="0"/>
              </a:rPr>
              <a:t> interface is generally a wireless (microwave) or a wired (Copper/fiber optic) medium between BTS to BSC, the type of medium to be used depends on the capacity (Mbps) the link has to carry and also considering future expansion of the network. It is a proprietary interface i.e. the BTS &amp; BSC should be from the same manufacturer to be able to understand the </a:t>
            </a:r>
            <a:r>
              <a:rPr lang="en-US" altLang="en-US" sz="1600" dirty="0" err="1">
                <a:latin typeface="Montserrat" panose="00000500000000000000" pitchFamily="50" charset="0"/>
                <a:cs typeface="Times New Roman" panose="02020603050405020304" pitchFamily="18" charset="0"/>
              </a:rPr>
              <a:t>signalling</a:t>
            </a:r>
            <a:r>
              <a:rPr lang="en-US" altLang="en-US" sz="1600" dirty="0">
                <a:latin typeface="Montserrat" panose="00000500000000000000" pitchFamily="50" charset="0"/>
                <a:cs typeface="Times New Roman" panose="02020603050405020304" pitchFamily="18" charset="0"/>
              </a:rPr>
              <a:t> as well as traffic that is to be routed.</a:t>
            </a:r>
          </a:p>
          <a:p>
            <a:pPr marL="285750" indent="-285750">
              <a:buFont typeface="Arial" panose="020B0604020202020204" pitchFamily="34" charset="0"/>
              <a:buChar char="•"/>
            </a:pPr>
            <a:r>
              <a:rPr lang="en-US" altLang="en-US" sz="1600" dirty="0">
                <a:latin typeface="Montserrat" panose="00000500000000000000" pitchFamily="50" charset="0"/>
                <a:cs typeface="Times New Roman" panose="02020603050405020304" pitchFamily="18" charset="0"/>
              </a:rPr>
              <a:t>The next is the </a:t>
            </a:r>
            <a:r>
              <a:rPr lang="en-US" altLang="en-US" sz="1600" dirty="0" err="1">
                <a:latin typeface="Montserrat" panose="00000500000000000000" pitchFamily="50" charset="0"/>
                <a:cs typeface="Times New Roman" panose="02020603050405020304" pitchFamily="18" charset="0"/>
              </a:rPr>
              <a:t>Ater</a:t>
            </a:r>
            <a:r>
              <a:rPr lang="en-US" altLang="en-US" sz="1600" dirty="0">
                <a:latin typeface="Montserrat" panose="00000500000000000000" pitchFamily="50" charset="0"/>
                <a:cs typeface="Times New Roman" panose="02020603050405020304" pitchFamily="18" charset="0"/>
              </a:rPr>
              <a:t> interface between BSC to TCSM which is again proprietary as the BSC &amp; the Transcoder should be compatible to each other to be able to understand each other.</a:t>
            </a:r>
          </a:p>
          <a:p>
            <a:pPr marL="285750" indent="-285750">
              <a:buFont typeface="Arial" panose="020B0604020202020204" pitchFamily="34" charset="0"/>
              <a:buChar char="•"/>
            </a:pPr>
            <a:r>
              <a:rPr lang="en-US" altLang="en-US" sz="1600" dirty="0">
                <a:latin typeface="Montserrat" panose="00000500000000000000" pitchFamily="50" charset="0"/>
                <a:cs typeface="Times New Roman" panose="02020603050405020304" pitchFamily="18" charset="0"/>
              </a:rPr>
              <a:t>Generally the medium is a high capacity Fiber optic link using SDH Technology.</a:t>
            </a:r>
          </a:p>
          <a:p>
            <a:pPr marL="285750" indent="-285750">
              <a:buFont typeface="Arial" panose="020B0604020202020204" pitchFamily="34" charset="0"/>
              <a:buChar char="•"/>
            </a:pPr>
            <a:r>
              <a:rPr lang="en-US" altLang="en-US" sz="1600" dirty="0">
                <a:latin typeface="Montserrat" panose="00000500000000000000" pitchFamily="50" charset="0"/>
                <a:cs typeface="Times New Roman" panose="02020603050405020304" pitchFamily="18" charset="0"/>
              </a:rPr>
              <a:t>The A interface is between TCSM &amp; MSC which again is an open interface, as the individual user info is to be converted to PSTN compatible 64Kbps rate. As for a large number of users there would be a large number of cables required between TCSM &amp; MSC hence to minimize the cabling cost the TCSM is kept at the MSC.</a:t>
            </a:r>
          </a:p>
          <a:p>
            <a:pPr marL="285750" indent="-285750">
              <a:buFont typeface="Arial" panose="020B0604020202020204" pitchFamily="34" charset="0"/>
              <a:buChar char="•"/>
            </a:pPr>
            <a:endParaRPr lang="en-US" altLang="en-US" sz="1600" dirty="0">
              <a:latin typeface="Montserrat" panose="00000500000000000000" pitchFamily="50" charset="0"/>
              <a:cs typeface="Times New Roman" panose="02020603050405020304" pitchFamily="18" charset="0"/>
            </a:endParaRPr>
          </a:p>
        </p:txBody>
      </p:sp>
    </p:spTree>
    <p:extLst>
      <p:ext uri="{BB962C8B-B14F-4D97-AF65-F5344CB8AC3E}">
        <p14:creationId xmlns:p14="http://schemas.microsoft.com/office/powerpoint/2010/main" val="120986284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2094661"/>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467180" y="394373"/>
            <a:ext cx="10646229" cy="1569660"/>
          </a:xfrm>
          <a:prstGeom prst="rect">
            <a:avLst/>
          </a:prstGeom>
          <a:noFill/>
        </p:spPr>
        <p:txBody>
          <a:bodyPr wrap="square" rtlCol="0">
            <a:spAutoFit/>
          </a:bodyPr>
          <a:lstStyle/>
          <a:p>
            <a:r>
              <a:rPr lang="en-US" sz="4800" dirty="0" smtClean="0">
                <a:solidFill>
                  <a:schemeClr val="bg1"/>
                </a:solidFill>
                <a:latin typeface="Gotham Ultra" panose="02000000000000000000" pitchFamily="50" charset="0"/>
              </a:rPr>
              <a:t>GSM PHYSICAL &amp; LOGICAL CHANNEL</a:t>
            </a:r>
            <a:endParaRPr lang="en-US" sz="4800" dirty="0">
              <a:solidFill>
                <a:schemeClr val="bg1"/>
              </a:solidFill>
              <a:latin typeface="Gotham Ultra" panose="02000000000000000000" pitchFamily="50" charset="0"/>
            </a:endParaRPr>
          </a:p>
        </p:txBody>
      </p:sp>
      <p:sp>
        <p:nvSpPr>
          <p:cNvPr id="11" name="Rectangle 10"/>
          <p:cNvSpPr/>
          <p:nvPr/>
        </p:nvSpPr>
        <p:spPr>
          <a:xfrm>
            <a:off x="0" y="2227778"/>
            <a:ext cx="9637486" cy="4630222"/>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11"/>
          <p:cNvSpPr>
            <a:spLocks noChangeArrowheads="1"/>
          </p:cNvSpPr>
          <p:nvPr/>
        </p:nvSpPr>
        <p:spPr bwMode="auto">
          <a:xfrm>
            <a:off x="317500" y="2358406"/>
            <a:ext cx="9116786"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sz="2000" b="1" dirty="0">
                <a:solidFill>
                  <a:schemeClr val="bg1"/>
                </a:solidFill>
                <a:latin typeface="Montserrat" panose="00000500000000000000" pitchFamily="50" charset="0"/>
                <a:cs typeface="Times New Roman" panose="02020603050405020304" pitchFamily="18" charset="0"/>
              </a:rPr>
              <a:t>Physical Channels: </a:t>
            </a:r>
            <a:r>
              <a:rPr lang="en-US" altLang="en-US" sz="2000" dirty="0">
                <a:solidFill>
                  <a:schemeClr val="bg1"/>
                </a:solidFill>
                <a:latin typeface="Montserrat" panose="00000500000000000000" pitchFamily="50" charset="0"/>
                <a:cs typeface="Times New Roman" panose="02020603050405020304" pitchFamily="18" charset="0"/>
              </a:rPr>
              <a:t>It is a medium over which the information is carried at 200KHz and 0.577ms burst time (a burst is an information carried on one time slot). Time Division multiple access(TDMA) divides one KHz radio frequency channel into consecutive periods of time, each one called a “TDMA frame". Each TDMA frame contains eight shorter periods of time called “timeslots”. These timeslots are called “Physical channels” since they are used to physically move information from one place to another</a:t>
            </a:r>
            <a:r>
              <a:rPr lang="en-US" altLang="en-US" sz="2000" dirty="0" smtClean="0">
                <a:solidFill>
                  <a:schemeClr val="bg1"/>
                </a:solidFill>
                <a:latin typeface="Montserrat" panose="00000500000000000000" pitchFamily="50" charset="0"/>
                <a:cs typeface="Times New Roman" panose="02020603050405020304" pitchFamily="18" charset="0"/>
              </a:rPr>
              <a:t>.</a:t>
            </a:r>
          </a:p>
          <a:p>
            <a:endParaRPr lang="en-US" altLang="en-US" sz="2000" dirty="0">
              <a:solidFill>
                <a:schemeClr val="bg1"/>
              </a:solidFill>
              <a:latin typeface="Montserrat" panose="00000500000000000000" pitchFamily="50" charset="0"/>
              <a:cs typeface="Times New Roman" panose="02020603050405020304" pitchFamily="18" charset="0"/>
            </a:endParaRPr>
          </a:p>
          <a:p>
            <a:r>
              <a:rPr lang="en-US" altLang="en-US" sz="2000" b="1" dirty="0">
                <a:solidFill>
                  <a:schemeClr val="bg1"/>
                </a:solidFill>
                <a:latin typeface="Montserrat" panose="00000500000000000000" pitchFamily="50" charset="0"/>
                <a:cs typeface="Times New Roman" panose="02020603050405020304" pitchFamily="18" charset="0"/>
              </a:rPr>
              <a:t>Logical Channels: </a:t>
            </a:r>
            <a:r>
              <a:rPr lang="en-US" altLang="en-US" sz="2000" dirty="0">
                <a:solidFill>
                  <a:schemeClr val="bg1"/>
                </a:solidFill>
                <a:latin typeface="Montserrat" panose="00000500000000000000" pitchFamily="50" charset="0"/>
                <a:cs typeface="Times New Roman" panose="02020603050405020304" pitchFamily="18" charset="0"/>
              </a:rPr>
              <a:t>It consists of the information carried on the physical channel. The contents of the physical channels are called the logical channels. They consist of the information carried on the physical channels.</a:t>
            </a:r>
            <a:endParaRPr lang="en-US" altLang="en-US" sz="2000" dirty="0">
              <a:solidFill>
                <a:schemeClr val="bg1"/>
              </a:solidFill>
              <a:latin typeface="Montserrat" panose="00000500000000000000" pitchFamily="50" charset="0"/>
              <a:ea typeface="Adobe Myungjo Std M"/>
              <a:cs typeface="Times New Roman" panose="02020603050405020304" pitchFamily="18" charset="0"/>
            </a:endParaRPr>
          </a:p>
          <a:p>
            <a:pPr eaLnBrk="1" hangingPunct="1">
              <a:buFont typeface="Arial" panose="020B0604020202020204" pitchFamily="34" charset="0"/>
              <a:buChar char="•"/>
            </a:pPr>
            <a:endParaRPr lang="en-US" altLang="en-US" dirty="0">
              <a:solidFill>
                <a:schemeClr val="bg1"/>
              </a:solidFill>
              <a:latin typeface="Montserrat" panose="00000500000000000000" pitchFamily="50" charset="0"/>
              <a:ea typeface="Adobe Myungjo Std M"/>
              <a:cs typeface="Calibri" panose="020F0502020204030204" pitchFamily="34" charset="0"/>
            </a:endParaRPr>
          </a:p>
        </p:txBody>
      </p:sp>
    </p:spTree>
    <p:extLst>
      <p:ext uri="{BB962C8B-B14F-4D97-AF65-F5344CB8AC3E}">
        <p14:creationId xmlns:p14="http://schemas.microsoft.com/office/powerpoint/2010/main" val="40385281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2094661"/>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b="2105"/>
          <a:stretch/>
        </p:blipFill>
        <p:spPr bwMode="auto">
          <a:xfrm>
            <a:off x="599790" y="627314"/>
            <a:ext cx="9377363" cy="5316544"/>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42221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7091"/>
            <a:ext cx="12192000" cy="6875091"/>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561174" y="577508"/>
            <a:ext cx="10838916" cy="5262979"/>
          </a:xfrm>
          <a:prstGeom prst="rect">
            <a:avLst/>
          </a:prstGeom>
        </p:spPr>
        <p:txBody>
          <a:bodyPr wrap="square">
            <a:spAutoFit/>
          </a:bodyPr>
          <a:lstStyle/>
          <a:p>
            <a:r>
              <a:rPr lang="en-US" altLang="en-US" sz="2400" b="1" dirty="0">
                <a:solidFill>
                  <a:schemeClr val="bg1"/>
                </a:solidFill>
                <a:latin typeface="Montserrat" panose="00000500000000000000" pitchFamily="50" charset="0"/>
                <a:cs typeface="Times New Roman" panose="02020603050405020304" pitchFamily="18" charset="0"/>
              </a:rPr>
              <a:t>Physical Channels: </a:t>
            </a:r>
            <a:r>
              <a:rPr lang="en-US" altLang="en-US" sz="2400" dirty="0">
                <a:solidFill>
                  <a:schemeClr val="bg1"/>
                </a:solidFill>
                <a:latin typeface="Montserrat" panose="00000500000000000000" pitchFamily="50" charset="0"/>
                <a:cs typeface="Times New Roman" panose="02020603050405020304" pitchFamily="18" charset="0"/>
              </a:rPr>
              <a:t>It is a medium over which the information is carried at 200KHz and 0.577ms burst time (a burst is an information carried on one time slot). Time Division multiple access(TDMA) divides one KHz radio frequency channel into consecutive periods of time, each one called a “TDMA frame". Each TDMA frame contains eight shorter periods of time called “timeslots”. These timeslots are called “Physical channels” since they are used to physically move information from one place to another.</a:t>
            </a:r>
          </a:p>
          <a:p>
            <a:endParaRPr lang="en-US" altLang="en-US" sz="2400" dirty="0">
              <a:solidFill>
                <a:schemeClr val="bg1"/>
              </a:solidFill>
              <a:latin typeface="Montserrat" panose="00000500000000000000" pitchFamily="50" charset="0"/>
              <a:cs typeface="Times New Roman" panose="02020603050405020304" pitchFamily="18" charset="0"/>
            </a:endParaRPr>
          </a:p>
          <a:p>
            <a:r>
              <a:rPr lang="en-US" altLang="en-US" sz="2400" b="1" dirty="0">
                <a:solidFill>
                  <a:schemeClr val="bg1"/>
                </a:solidFill>
                <a:latin typeface="Montserrat" panose="00000500000000000000" pitchFamily="50" charset="0"/>
                <a:cs typeface="Times New Roman" panose="02020603050405020304" pitchFamily="18" charset="0"/>
              </a:rPr>
              <a:t>Logical Channels: </a:t>
            </a:r>
            <a:r>
              <a:rPr lang="en-US" altLang="en-US" sz="2400" dirty="0">
                <a:solidFill>
                  <a:schemeClr val="bg1"/>
                </a:solidFill>
                <a:latin typeface="Montserrat" panose="00000500000000000000" pitchFamily="50" charset="0"/>
                <a:cs typeface="Times New Roman" panose="02020603050405020304" pitchFamily="18" charset="0"/>
              </a:rPr>
              <a:t>It consists of the information carried on the physical channel. The contents of the physical channels are called the logical channels. They consist of the information carried on the physical channels.</a:t>
            </a:r>
            <a:endParaRPr lang="en-US" altLang="en-US" sz="2400" dirty="0">
              <a:solidFill>
                <a:schemeClr val="bg1"/>
              </a:solidFill>
              <a:latin typeface="Montserrat" panose="00000500000000000000" pitchFamily="50" charset="0"/>
              <a:ea typeface="Adobe Myungjo Std M"/>
              <a:cs typeface="Times New Roman" panose="02020603050405020304" pitchFamily="18" charset="0"/>
            </a:endParaRPr>
          </a:p>
          <a:p>
            <a:pPr>
              <a:buFont typeface="Arial" panose="020B0604020202020204" pitchFamily="34" charset="0"/>
              <a:buChar char="•"/>
            </a:pPr>
            <a:endParaRPr lang="en-US" altLang="en-US" sz="2400" dirty="0">
              <a:solidFill>
                <a:schemeClr val="bg1"/>
              </a:solidFill>
              <a:latin typeface="Montserrat" panose="00000500000000000000" pitchFamily="50" charset="0"/>
              <a:ea typeface="Adobe Myungjo Std M"/>
              <a:cs typeface="Calibri" panose="020F0502020204030204" pitchFamily="34" charset="0"/>
            </a:endParaRPr>
          </a:p>
        </p:txBody>
      </p:sp>
    </p:spTree>
    <p:extLst>
      <p:ext uri="{BB962C8B-B14F-4D97-AF65-F5344CB8AC3E}">
        <p14:creationId xmlns:p14="http://schemas.microsoft.com/office/powerpoint/2010/main" val="17326120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7091"/>
            <a:ext cx="12192000" cy="6875091"/>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83548" y="117693"/>
            <a:ext cx="9232307" cy="6740307"/>
          </a:xfrm>
          <a:prstGeom prst="rect">
            <a:avLst/>
          </a:prstGeom>
        </p:spPr>
        <p:txBody>
          <a:bodyPr wrap="square">
            <a:spAutoFit/>
          </a:bodyPr>
          <a:lstStyle/>
          <a:p>
            <a:pPr>
              <a:defRPr/>
            </a:pPr>
            <a:r>
              <a:rPr lang="en-US" sz="1600" b="1" dirty="0" smtClean="0">
                <a:solidFill>
                  <a:schemeClr val="bg1"/>
                </a:solidFill>
                <a:latin typeface="Montserrat" panose="00000500000000000000" pitchFamily="50" charset="0"/>
                <a:cs typeface="Times New Roman" pitchFamily="18" charset="0"/>
              </a:rPr>
              <a:t>Information </a:t>
            </a:r>
            <a:r>
              <a:rPr lang="en-US" sz="1600" b="1" dirty="0">
                <a:solidFill>
                  <a:schemeClr val="bg1"/>
                </a:solidFill>
                <a:latin typeface="Montserrat" panose="00000500000000000000" pitchFamily="50" charset="0"/>
                <a:cs typeface="Times New Roman" pitchFamily="18" charset="0"/>
              </a:rPr>
              <a:t>on surrounding cells </a:t>
            </a:r>
            <a:r>
              <a:rPr lang="en-US" sz="1600" dirty="0">
                <a:solidFill>
                  <a:schemeClr val="bg1"/>
                </a:solidFill>
                <a:latin typeface="Montserrat" panose="00000500000000000000" pitchFamily="50" charset="0"/>
                <a:cs typeface="Times New Roman" pitchFamily="18" charset="0"/>
              </a:rPr>
              <a:t>–a MS has to know what the cells surrounding the serving cell are and the frequencies they broadcast since it has to constantly measure the signal strength and quality of the surrounding cells.</a:t>
            </a:r>
          </a:p>
          <a:p>
            <a:pPr>
              <a:defRPr/>
            </a:pPr>
            <a:r>
              <a:rPr lang="en-US" sz="1600" dirty="0">
                <a:solidFill>
                  <a:schemeClr val="bg1"/>
                </a:solidFill>
                <a:latin typeface="Montserrat" panose="00000500000000000000" pitchFamily="50" charset="0"/>
                <a:cs typeface="Times New Roman" pitchFamily="18" charset="0"/>
              </a:rPr>
              <a:t>Frequency correction channel (FCCH) – the MS scans for this signal after it has been switched on since it has no information as to which frequency to use.</a:t>
            </a:r>
          </a:p>
          <a:p>
            <a:pPr>
              <a:defRPr/>
            </a:pPr>
            <a:r>
              <a:rPr lang="en-US" sz="1600" dirty="0">
                <a:solidFill>
                  <a:schemeClr val="bg1"/>
                </a:solidFill>
                <a:latin typeface="Montserrat" panose="00000500000000000000" pitchFamily="50" charset="0"/>
                <a:cs typeface="Times New Roman" pitchFamily="18" charset="0"/>
              </a:rPr>
              <a:t>        SCH contains the BSIC. The BSIC is needed to identify that the frequency strength being measured by the MS is coming from a particular BS. It allows the MS to synchronize with the TDMA frame and for BTS identification.</a:t>
            </a:r>
          </a:p>
          <a:p>
            <a:pPr>
              <a:defRPr/>
            </a:pPr>
            <a:r>
              <a:rPr lang="en-US" sz="1600" b="1" dirty="0">
                <a:solidFill>
                  <a:schemeClr val="bg1"/>
                </a:solidFill>
                <a:latin typeface="Montserrat" panose="00000500000000000000" pitchFamily="50" charset="0"/>
                <a:cs typeface="Times New Roman" pitchFamily="18" charset="0"/>
              </a:rPr>
              <a:t>Common Control channel (CCCH)</a:t>
            </a:r>
          </a:p>
          <a:p>
            <a:pPr>
              <a:defRPr/>
            </a:pPr>
            <a:r>
              <a:rPr lang="en-US" sz="1600" dirty="0">
                <a:solidFill>
                  <a:schemeClr val="bg1"/>
                </a:solidFill>
                <a:latin typeface="Montserrat" panose="00000500000000000000" pitchFamily="50" charset="0"/>
                <a:cs typeface="Times New Roman" pitchFamily="18" charset="0"/>
              </a:rPr>
              <a:t>The CCCH is responsible for transferring control information between all mobiles and the network. They are used to setup a point to point connection. There are three types of CCCH</a:t>
            </a:r>
          </a:p>
          <a:p>
            <a:pPr marL="342900" indent="-342900">
              <a:buFont typeface="+mj-lt"/>
              <a:buAutoNum type="arabicPeriod"/>
              <a:defRPr/>
            </a:pPr>
            <a:r>
              <a:rPr lang="en-US" sz="1600" dirty="0">
                <a:solidFill>
                  <a:schemeClr val="bg1"/>
                </a:solidFill>
                <a:latin typeface="Montserrat" panose="00000500000000000000" pitchFamily="50" charset="0"/>
                <a:cs typeface="Times New Roman" pitchFamily="18" charset="0"/>
              </a:rPr>
              <a:t>Paging Channel (PCH) – a downlink channel that is broadcast by all BTS of a LA in the case of a mobile terminated call.</a:t>
            </a:r>
          </a:p>
          <a:p>
            <a:pPr marL="342900" indent="-342900">
              <a:buFont typeface="+mj-lt"/>
              <a:buAutoNum type="arabicPeriod"/>
              <a:defRPr/>
            </a:pPr>
            <a:r>
              <a:rPr lang="en-US" sz="1600" dirty="0">
                <a:solidFill>
                  <a:schemeClr val="bg1"/>
                </a:solidFill>
                <a:latin typeface="Montserrat" panose="00000500000000000000" pitchFamily="50" charset="0"/>
                <a:cs typeface="Times New Roman" pitchFamily="18" charset="0"/>
              </a:rPr>
              <a:t>       Random Access channel (RACH) – an uplink channel used by the MS to request for network resources e.g. Voice call, packet services.</a:t>
            </a:r>
          </a:p>
          <a:p>
            <a:pPr marL="342900" indent="-342900">
              <a:buFont typeface="+mj-lt"/>
              <a:buAutoNum type="arabicPeriod"/>
              <a:defRPr/>
            </a:pPr>
            <a:r>
              <a:rPr lang="en-US" sz="1600" dirty="0">
                <a:solidFill>
                  <a:schemeClr val="bg1"/>
                </a:solidFill>
                <a:latin typeface="Montserrat" panose="00000500000000000000" pitchFamily="50" charset="0"/>
                <a:cs typeface="Times New Roman" pitchFamily="18" charset="0"/>
              </a:rPr>
              <a:t>      Access grant Channel – a downlink channel used by the network to answer a RACH application.</a:t>
            </a:r>
          </a:p>
          <a:p>
            <a:pPr>
              <a:defRPr/>
            </a:pPr>
            <a:r>
              <a:rPr lang="en-US" sz="1600" b="1" dirty="0">
                <a:solidFill>
                  <a:schemeClr val="bg1"/>
                </a:solidFill>
                <a:latin typeface="Montserrat" panose="00000500000000000000" pitchFamily="50" charset="0"/>
                <a:cs typeface="Times New Roman" pitchFamily="18" charset="0"/>
              </a:rPr>
              <a:t>Dedicated Control Channel</a:t>
            </a:r>
          </a:p>
          <a:p>
            <a:pPr>
              <a:defRPr/>
            </a:pPr>
            <a:r>
              <a:rPr lang="en-US" sz="1600" dirty="0">
                <a:solidFill>
                  <a:schemeClr val="bg1"/>
                </a:solidFill>
                <a:latin typeface="Montserrat" panose="00000500000000000000" pitchFamily="50" charset="0"/>
                <a:cs typeface="Times New Roman" pitchFamily="18" charset="0"/>
              </a:rPr>
              <a:t>DCCH is assigned to MS to enable it to conduct point-to-point signaling transmission with BTS. There are three types of DCCH</a:t>
            </a:r>
          </a:p>
          <a:p>
            <a:pPr marL="342900" indent="-342900">
              <a:buFont typeface="+mj-lt"/>
              <a:buAutoNum type="arabicPeriod"/>
              <a:defRPr/>
            </a:pPr>
            <a:r>
              <a:rPr lang="en-US" sz="1600" dirty="0">
                <a:solidFill>
                  <a:schemeClr val="bg1"/>
                </a:solidFill>
                <a:latin typeface="Montserrat" panose="00000500000000000000" pitchFamily="50" charset="0"/>
                <a:cs typeface="Times New Roman" pitchFamily="18" charset="0"/>
              </a:rPr>
              <a:t>Stand Alone Dedicated Control Channel (SDCCH) – for call set up, authentication, location update, assignment of traffic channel and transmission of short messages.</a:t>
            </a:r>
          </a:p>
          <a:p>
            <a:pPr marL="342900" indent="-342900">
              <a:buFont typeface="+mj-lt"/>
              <a:buAutoNum type="arabicPeriod"/>
              <a:defRPr/>
            </a:pPr>
            <a:r>
              <a:rPr lang="en-US" sz="1600" dirty="0">
                <a:solidFill>
                  <a:schemeClr val="bg1"/>
                </a:solidFill>
                <a:latin typeface="Montserrat" panose="00000500000000000000" pitchFamily="50" charset="0"/>
                <a:cs typeface="Times New Roman" pitchFamily="18" charset="0"/>
              </a:rPr>
              <a:t>        Slow Associated Control channel – transmits measurement reports and is used for power control.</a:t>
            </a:r>
          </a:p>
          <a:p>
            <a:pPr marL="342900" indent="-342900">
              <a:buFont typeface="+mj-lt"/>
              <a:buAutoNum type="arabicPeriod"/>
              <a:defRPr/>
            </a:pPr>
            <a:r>
              <a:rPr lang="en-US" sz="1600" dirty="0">
                <a:solidFill>
                  <a:schemeClr val="bg1"/>
                </a:solidFill>
                <a:latin typeface="Montserrat" panose="00000500000000000000" pitchFamily="50" charset="0"/>
                <a:cs typeface="Times New Roman" pitchFamily="18" charset="0"/>
              </a:rPr>
              <a:t>Fast Associated Control Channel – is used when a handover is required. It is mapped unto a TCH. Also makes multiple calls possible </a:t>
            </a:r>
            <a:endParaRPr lang="en-US" sz="1600" dirty="0">
              <a:solidFill>
                <a:schemeClr val="bg1"/>
              </a:solidFill>
              <a:latin typeface="Montserrat" panose="00000500000000000000" pitchFamily="50" charset="0"/>
              <a:cs typeface="Times New Roman" pitchFamily="18" charset="0"/>
            </a:endParaRPr>
          </a:p>
        </p:txBody>
      </p:sp>
    </p:spTree>
    <p:extLst>
      <p:ext uri="{BB962C8B-B14F-4D97-AF65-F5344CB8AC3E}">
        <p14:creationId xmlns:p14="http://schemas.microsoft.com/office/powerpoint/2010/main" val="38154162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4224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467180" y="394373"/>
            <a:ext cx="10646229" cy="830997"/>
          </a:xfrm>
          <a:prstGeom prst="rect">
            <a:avLst/>
          </a:prstGeom>
          <a:noFill/>
        </p:spPr>
        <p:txBody>
          <a:bodyPr wrap="square" rtlCol="0">
            <a:spAutoFit/>
          </a:bodyPr>
          <a:lstStyle/>
          <a:p>
            <a:r>
              <a:rPr lang="en-US" sz="4800" dirty="0" smtClean="0">
                <a:solidFill>
                  <a:schemeClr val="bg1"/>
                </a:solidFill>
                <a:latin typeface="Gotham Ultra" panose="02000000000000000000" pitchFamily="50" charset="0"/>
              </a:rPr>
              <a:t>MODES OF MS</a:t>
            </a:r>
            <a:endParaRPr lang="en-US" sz="4800" dirty="0">
              <a:solidFill>
                <a:schemeClr val="bg1"/>
              </a:solidFill>
              <a:latin typeface="Gotham Ultra" panose="02000000000000000000" pitchFamily="50" charset="0"/>
            </a:endParaRPr>
          </a:p>
        </p:txBody>
      </p:sp>
      <p:sp>
        <p:nvSpPr>
          <p:cNvPr id="5" name="Rectangle 4"/>
          <p:cNvSpPr/>
          <p:nvPr/>
        </p:nvSpPr>
        <p:spPr>
          <a:xfrm>
            <a:off x="467180" y="1816773"/>
            <a:ext cx="10375900" cy="4031873"/>
          </a:xfrm>
          <a:prstGeom prst="rect">
            <a:avLst/>
          </a:prstGeom>
        </p:spPr>
        <p:txBody>
          <a:bodyPr wrap="square">
            <a:spAutoFit/>
          </a:bodyPr>
          <a:lstStyle/>
          <a:p>
            <a:pPr>
              <a:defRPr/>
            </a:pPr>
            <a:r>
              <a:rPr lang="en-US" sz="3200" b="1" dirty="0">
                <a:latin typeface="Montserrat" panose="00000500000000000000" pitchFamily="50" charset="0"/>
                <a:cs typeface="Times New Roman" pitchFamily="18" charset="0"/>
              </a:rPr>
              <a:t>The MS can exist in two modes</a:t>
            </a:r>
          </a:p>
          <a:p>
            <a:pPr marL="342900" indent="-342900">
              <a:buFont typeface="+mj-lt"/>
              <a:buAutoNum type="arabicPeriod"/>
              <a:defRPr/>
            </a:pPr>
            <a:r>
              <a:rPr lang="en-US" sz="3200" dirty="0">
                <a:latin typeface="Montserrat" panose="00000500000000000000" pitchFamily="50" charset="0"/>
                <a:cs typeface="Times New Roman" pitchFamily="18" charset="0"/>
              </a:rPr>
              <a:t>Attached Mode Idle mode – MS is powered on but not in use (the MS is not assigned  </a:t>
            </a:r>
          </a:p>
          <a:p>
            <a:pPr>
              <a:defRPr/>
            </a:pPr>
            <a:r>
              <a:rPr lang="en-US" sz="3200" dirty="0">
                <a:latin typeface="Montserrat" panose="00000500000000000000" pitchFamily="50" charset="0"/>
                <a:cs typeface="Times New Roman" pitchFamily="18" charset="0"/>
              </a:rPr>
              <a:t>any DCCH) </a:t>
            </a:r>
          </a:p>
          <a:p>
            <a:pPr>
              <a:defRPr/>
            </a:pPr>
            <a:r>
              <a:rPr lang="en-US" sz="3200" dirty="0">
                <a:latin typeface="Montserrat" panose="00000500000000000000" pitchFamily="50" charset="0"/>
                <a:cs typeface="Times New Roman" pitchFamily="18" charset="0"/>
              </a:rPr>
              <a:t>2.   Active/Dedicated mode – MS is in use. It is assigned a DCCH</a:t>
            </a:r>
          </a:p>
          <a:p>
            <a:pPr>
              <a:defRPr/>
            </a:pPr>
            <a:r>
              <a:rPr lang="en-US" sz="3200" dirty="0">
                <a:latin typeface="Montserrat" panose="00000500000000000000" pitchFamily="50" charset="0"/>
                <a:cs typeface="Times New Roman" pitchFamily="18" charset="0"/>
              </a:rPr>
              <a:t>3    Detached Mode – MS is switched or powered off</a:t>
            </a:r>
            <a:endParaRPr lang="en-US" sz="3200" dirty="0">
              <a:latin typeface="Montserrat" panose="00000500000000000000" pitchFamily="50" charset="0"/>
              <a:cs typeface="Times New Roman" pitchFamily="18" charset="0"/>
            </a:endParaRPr>
          </a:p>
        </p:txBody>
      </p:sp>
    </p:spTree>
    <p:extLst>
      <p:ext uri="{BB962C8B-B14F-4D97-AF65-F5344CB8AC3E}">
        <p14:creationId xmlns:p14="http://schemas.microsoft.com/office/powerpoint/2010/main" val="1074833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4224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467180" y="394373"/>
            <a:ext cx="11724820" cy="830997"/>
          </a:xfrm>
          <a:prstGeom prst="rect">
            <a:avLst/>
          </a:prstGeom>
          <a:noFill/>
        </p:spPr>
        <p:txBody>
          <a:bodyPr wrap="square" rtlCol="0">
            <a:spAutoFit/>
          </a:bodyPr>
          <a:lstStyle/>
          <a:p>
            <a:r>
              <a:rPr lang="en-US" sz="4800" dirty="0" smtClean="0">
                <a:solidFill>
                  <a:schemeClr val="bg1"/>
                </a:solidFill>
                <a:latin typeface="Gotham Ultra" panose="02000000000000000000" pitchFamily="50" charset="0"/>
              </a:rPr>
              <a:t>MAPPING OF LOGICAL CHANNELS</a:t>
            </a:r>
            <a:endParaRPr lang="en-US" sz="4800" dirty="0">
              <a:solidFill>
                <a:schemeClr val="bg1"/>
              </a:solidFill>
              <a:latin typeface="Gotham Ultra" panose="02000000000000000000" pitchFamily="50" charset="0"/>
            </a:endParaRPr>
          </a:p>
        </p:txBody>
      </p:sp>
      <p:sp>
        <p:nvSpPr>
          <p:cNvPr id="5" name="Rectangle 4"/>
          <p:cNvSpPr/>
          <p:nvPr/>
        </p:nvSpPr>
        <p:spPr>
          <a:xfrm>
            <a:off x="289379" y="1619742"/>
            <a:ext cx="11394620" cy="1815882"/>
          </a:xfrm>
          <a:prstGeom prst="rect">
            <a:avLst/>
          </a:prstGeom>
        </p:spPr>
        <p:txBody>
          <a:bodyPr wrap="square">
            <a:spAutoFit/>
          </a:bodyPr>
          <a:lstStyle/>
          <a:p>
            <a:r>
              <a:rPr lang="en-US" altLang="en-US" sz="2800" dirty="0">
                <a:latin typeface="Montserrat" panose="00000500000000000000" pitchFamily="50" charset="0"/>
                <a:cs typeface="Times New Roman" panose="02020603050405020304" pitchFamily="18" charset="0"/>
              </a:rPr>
              <a:t>Basically, GSM logical channels are mapped as below, several changes can be made in form of</a:t>
            </a:r>
            <a:r>
              <a:rPr lang="en-US" altLang="en-US" sz="2800" dirty="0">
                <a:latin typeface="Montserrat" panose="00000500000000000000" pitchFamily="50" charset="0"/>
              </a:rPr>
              <a:t> </a:t>
            </a:r>
            <a:r>
              <a:rPr lang="en-US" altLang="en-US" sz="2800" dirty="0">
                <a:latin typeface="Montserrat" panose="00000500000000000000" pitchFamily="50" charset="0"/>
                <a:cs typeface="Times New Roman" panose="02020603050405020304" pitchFamily="18" charset="0"/>
              </a:rPr>
              <a:t>addition when the need for Data and capacity expansion arise.</a:t>
            </a:r>
          </a:p>
          <a:p>
            <a:r>
              <a:rPr lang="en-US" altLang="en-US" sz="2800" dirty="0">
                <a:latin typeface="Montserrat" panose="00000500000000000000" pitchFamily="50" charset="0"/>
                <a:cs typeface="Times New Roman" panose="02020603050405020304" pitchFamily="18" charset="0"/>
              </a:rPr>
              <a:t> </a:t>
            </a:r>
            <a:endParaRPr lang="en-US" altLang="en-US" sz="2800" dirty="0">
              <a:latin typeface="Montserrat" panose="00000500000000000000" pitchFamily="50" charset="0"/>
              <a:cs typeface="Times New Roman" panose="02020603050405020304" pitchFamily="18" charset="0"/>
            </a:endParaRP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2952" y="3239265"/>
            <a:ext cx="5133692" cy="310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05963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4224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467180" y="394373"/>
            <a:ext cx="11724820" cy="830997"/>
          </a:xfrm>
          <a:prstGeom prst="rect">
            <a:avLst/>
          </a:prstGeom>
          <a:noFill/>
        </p:spPr>
        <p:txBody>
          <a:bodyPr wrap="square" rtlCol="0">
            <a:spAutoFit/>
          </a:bodyPr>
          <a:lstStyle/>
          <a:p>
            <a:r>
              <a:rPr lang="en-US" sz="4800" dirty="0" smtClean="0">
                <a:solidFill>
                  <a:schemeClr val="bg1"/>
                </a:solidFill>
                <a:latin typeface="Gotham Ultra" panose="02000000000000000000" pitchFamily="50" charset="0"/>
              </a:rPr>
              <a:t>DATA FRAME NUMBERING</a:t>
            </a:r>
            <a:endParaRPr lang="en-US" sz="4800" dirty="0">
              <a:solidFill>
                <a:schemeClr val="bg1"/>
              </a:solidFill>
              <a:latin typeface="Gotham Ultra" panose="02000000000000000000" pitchFamily="50" charset="0"/>
            </a:endParaRPr>
          </a:p>
        </p:txBody>
      </p:sp>
      <p:sp>
        <p:nvSpPr>
          <p:cNvPr id="5" name="Rectangle 4"/>
          <p:cNvSpPr/>
          <p:nvPr/>
        </p:nvSpPr>
        <p:spPr>
          <a:xfrm>
            <a:off x="467180" y="1619742"/>
            <a:ext cx="11343821" cy="3170099"/>
          </a:xfrm>
          <a:prstGeom prst="rect">
            <a:avLst/>
          </a:prstGeom>
        </p:spPr>
        <p:txBody>
          <a:bodyPr wrap="square">
            <a:spAutoFit/>
          </a:bodyPr>
          <a:lstStyle/>
          <a:p>
            <a:r>
              <a:rPr lang="en-US" altLang="en-US" sz="2000" dirty="0">
                <a:latin typeface="Montserrat" panose="00000500000000000000" pitchFamily="50" charset="0"/>
                <a:cs typeface="Times New Roman" panose="02020603050405020304" pitchFamily="18" charset="0"/>
              </a:rPr>
              <a:t>GSM frame structure uses slots, frames, </a:t>
            </a:r>
            <a:r>
              <a:rPr lang="en-US" altLang="en-US" sz="2000" dirty="0" err="1">
                <a:latin typeface="Montserrat" panose="00000500000000000000" pitchFamily="50" charset="0"/>
                <a:cs typeface="Times New Roman" panose="02020603050405020304" pitchFamily="18" charset="0"/>
              </a:rPr>
              <a:t>multiframes</a:t>
            </a:r>
            <a:r>
              <a:rPr lang="en-US" altLang="en-US" sz="2000" dirty="0">
                <a:latin typeface="Montserrat" panose="00000500000000000000" pitchFamily="50" charset="0"/>
                <a:cs typeface="Times New Roman" panose="02020603050405020304" pitchFamily="18" charset="0"/>
              </a:rPr>
              <a:t>, </a:t>
            </a:r>
            <a:r>
              <a:rPr lang="en-US" altLang="en-US" sz="2000" dirty="0" err="1">
                <a:latin typeface="Montserrat" panose="00000500000000000000" pitchFamily="50" charset="0"/>
                <a:cs typeface="Times New Roman" panose="02020603050405020304" pitchFamily="18" charset="0"/>
              </a:rPr>
              <a:t>superframes</a:t>
            </a:r>
            <a:r>
              <a:rPr lang="en-US" altLang="en-US" sz="2000" dirty="0">
                <a:latin typeface="Montserrat" panose="00000500000000000000" pitchFamily="50" charset="0"/>
                <a:cs typeface="Times New Roman" panose="02020603050405020304" pitchFamily="18" charset="0"/>
              </a:rPr>
              <a:t> and </a:t>
            </a:r>
            <a:r>
              <a:rPr lang="en-US" altLang="en-US" sz="2000" dirty="0" err="1">
                <a:latin typeface="Montserrat" panose="00000500000000000000" pitchFamily="50" charset="0"/>
                <a:cs typeface="Times New Roman" panose="02020603050405020304" pitchFamily="18" charset="0"/>
              </a:rPr>
              <a:t>hyperframes</a:t>
            </a:r>
            <a:r>
              <a:rPr lang="en-US" altLang="en-US" sz="2000" dirty="0">
                <a:latin typeface="Montserrat" panose="00000500000000000000" pitchFamily="50" charset="0"/>
                <a:cs typeface="Times New Roman" panose="02020603050405020304" pitchFamily="18" charset="0"/>
              </a:rPr>
              <a:t> to give the required structure and timing to the data transmitted.</a:t>
            </a:r>
          </a:p>
          <a:p>
            <a:r>
              <a:rPr lang="en-US" altLang="en-US" sz="2000" dirty="0">
                <a:latin typeface="Montserrat" panose="00000500000000000000" pitchFamily="50" charset="0"/>
                <a:cs typeface="Times New Roman" panose="02020603050405020304" pitchFamily="18" charset="0"/>
              </a:rPr>
              <a:t>The GSM system has a defined GSM frame structure to enable the orderly passage of information. The GSM frame structure establishes schedules for the predetermined use of timeslots. By establishing these schedules by the use of a frame structure, both the mobile and the base station are able to communicate not only the voice data, but also signaling information without the various types of data becoming intermixed and both ends of the transmission knowing exactly what types of information are being transmitted. The GSM frame structure provides the basis for the various physical channels used within GSM, and accordingly it is at the heart of the overall system.</a:t>
            </a:r>
            <a:endParaRPr lang="en-US" altLang="en-US" sz="2000" dirty="0">
              <a:latin typeface="Montserrat" panose="00000500000000000000" pitchFamily="50" charset="0"/>
              <a:cs typeface="Times New Roman" panose="02020603050405020304" pitchFamily="18" charset="0"/>
            </a:endParaRPr>
          </a:p>
        </p:txBody>
      </p:sp>
    </p:spTree>
    <p:extLst>
      <p:ext uri="{BB962C8B-B14F-4D97-AF65-F5344CB8AC3E}">
        <p14:creationId xmlns:p14="http://schemas.microsoft.com/office/powerpoint/2010/main" val="2920588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5600" y="1430178"/>
            <a:ext cx="11531600" cy="1200329"/>
          </a:xfrm>
          <a:prstGeom prst="rect">
            <a:avLst/>
          </a:prstGeom>
          <a:noFill/>
        </p:spPr>
        <p:txBody>
          <a:bodyPr wrap="square" rtlCol="0">
            <a:spAutoFit/>
          </a:bodyPr>
          <a:lstStyle/>
          <a:p>
            <a:r>
              <a:rPr lang="en-US" altLang="en-US" sz="2400" dirty="0">
                <a:latin typeface="Montserrat" panose="00000500000000000000" pitchFamily="50" charset="0"/>
              </a:rPr>
              <a:t>System capacity has exponentially grown. The evolution of mobile broadband will bring in new data services and high data usage</a:t>
            </a:r>
            <a:r>
              <a:rPr lang="en-US" altLang="en-US" sz="2400" dirty="0" smtClean="0">
                <a:latin typeface="Montserrat" panose="00000500000000000000" pitchFamily="50" charset="0"/>
              </a:rPr>
              <a:t>:</a:t>
            </a:r>
          </a:p>
          <a:p>
            <a:endParaRPr lang="en-US" sz="2400" dirty="0">
              <a:latin typeface="Montserrat" panose="00000500000000000000" pitchFamily="50" charset="0"/>
            </a:endParaRPr>
          </a:p>
        </p:txBody>
      </p:sp>
      <p:sp>
        <p:nvSpPr>
          <p:cNvPr id="12" name="TextBox 11"/>
          <p:cNvSpPr txBox="1"/>
          <p:nvPr/>
        </p:nvSpPr>
        <p:spPr>
          <a:xfrm>
            <a:off x="355600" y="571837"/>
            <a:ext cx="11531600" cy="769441"/>
          </a:xfrm>
          <a:prstGeom prst="rect">
            <a:avLst/>
          </a:prstGeom>
          <a:noFill/>
        </p:spPr>
        <p:txBody>
          <a:bodyPr wrap="square" rtlCol="0">
            <a:spAutoFit/>
          </a:bodyPr>
          <a:lstStyle/>
          <a:p>
            <a:r>
              <a:rPr lang="en-US" altLang="en-US" sz="4400" b="1" dirty="0" smtClean="0">
                <a:solidFill>
                  <a:srgbClr val="036F9D"/>
                </a:solidFill>
                <a:latin typeface="Montserrat" panose="00000500000000000000" pitchFamily="50" charset="0"/>
              </a:rPr>
              <a:t>SYSTEM EVOLUTION CAPACITY</a:t>
            </a:r>
            <a:endParaRPr lang="en-US" sz="4400" b="1" dirty="0">
              <a:solidFill>
                <a:srgbClr val="036F9D"/>
              </a:solidFill>
              <a:latin typeface="Montserrat" panose="00000500000000000000" pitchFamily="50" charset="0"/>
            </a:endParaRPr>
          </a:p>
        </p:txBody>
      </p:sp>
      <p:sp>
        <p:nvSpPr>
          <p:cNvPr id="13" name="Rectangle 12"/>
          <p:cNvSpPr/>
          <p:nvPr/>
        </p:nvSpPr>
        <p:spPr>
          <a:xfrm>
            <a:off x="0" y="4760686"/>
            <a:ext cx="12192000" cy="2097314"/>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7"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600" y="2680480"/>
            <a:ext cx="8269163" cy="3006968"/>
          </a:xfrm>
          <a:prstGeom prst="rect">
            <a:avLst/>
          </a:prstGeom>
          <a:noFill/>
          <a:ln w="38100">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29127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4224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467180" y="394373"/>
            <a:ext cx="11724820" cy="830997"/>
          </a:xfrm>
          <a:prstGeom prst="rect">
            <a:avLst/>
          </a:prstGeom>
          <a:noFill/>
        </p:spPr>
        <p:txBody>
          <a:bodyPr wrap="square" rtlCol="0">
            <a:spAutoFit/>
          </a:bodyPr>
          <a:lstStyle/>
          <a:p>
            <a:r>
              <a:rPr lang="en-US" sz="4800" dirty="0" smtClean="0">
                <a:solidFill>
                  <a:schemeClr val="bg1"/>
                </a:solidFill>
                <a:latin typeface="Gotham Ultra" panose="02000000000000000000" pitchFamily="50" charset="0"/>
              </a:rPr>
              <a:t>BASIC GSM FRAME STRUCTURE</a:t>
            </a:r>
            <a:endParaRPr lang="en-US" sz="4800" dirty="0">
              <a:solidFill>
                <a:schemeClr val="bg1"/>
              </a:solidFill>
              <a:latin typeface="Gotham Ultra" panose="02000000000000000000" pitchFamily="50" charset="0"/>
            </a:endParaRPr>
          </a:p>
        </p:txBody>
      </p:sp>
      <p:sp>
        <p:nvSpPr>
          <p:cNvPr id="5" name="Rectangle 4"/>
          <p:cNvSpPr/>
          <p:nvPr/>
        </p:nvSpPr>
        <p:spPr>
          <a:xfrm>
            <a:off x="467180" y="1619742"/>
            <a:ext cx="11343821" cy="2308324"/>
          </a:xfrm>
          <a:prstGeom prst="rect">
            <a:avLst/>
          </a:prstGeom>
        </p:spPr>
        <p:txBody>
          <a:bodyPr wrap="square">
            <a:spAutoFit/>
          </a:bodyPr>
          <a:lstStyle/>
          <a:p>
            <a:r>
              <a:rPr lang="en-US" altLang="en-US" sz="2400" dirty="0">
                <a:latin typeface="Montserrat" panose="00000500000000000000" pitchFamily="50" charset="0"/>
                <a:cs typeface="Times New Roman" panose="02020603050405020304" pitchFamily="18" charset="0"/>
              </a:rPr>
              <a:t>The basic element in the GSM frame structure is the frame itself. This comprises the eight slots, each used for different users within the TDMA system. As mentioned in another page of the tutorial, the slots for transmission and reception for a given mobile are offset in time so that the mobile does not transmit and receive at the same time.</a:t>
            </a:r>
          </a:p>
          <a:p>
            <a:r>
              <a:rPr lang="en-US" altLang="en-US" sz="2000" dirty="0">
                <a:latin typeface="Montserrat" panose="00000500000000000000" pitchFamily="50" charset="0"/>
              </a:rPr>
              <a:t> </a:t>
            </a:r>
            <a:endParaRPr lang="en-US" altLang="en-US" sz="2000" dirty="0">
              <a:latin typeface="Montserrat" panose="00000500000000000000" pitchFamily="50" charset="0"/>
            </a:endParaRPr>
          </a:p>
        </p:txBody>
      </p:sp>
      <p:grpSp>
        <p:nvGrpSpPr>
          <p:cNvPr id="6" name="Group 2"/>
          <p:cNvGrpSpPr>
            <a:grpSpLocks/>
          </p:cNvGrpSpPr>
          <p:nvPr/>
        </p:nvGrpSpPr>
        <p:grpSpPr bwMode="auto">
          <a:xfrm>
            <a:off x="2892424" y="3916506"/>
            <a:ext cx="5591175" cy="2592388"/>
            <a:chOff x="1157" y="1439"/>
            <a:chExt cx="12140" cy="9623"/>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 y="1439"/>
              <a:ext cx="9106" cy="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7" y="1461"/>
              <a:ext cx="12140" cy="9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4078797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651000" y="-1"/>
            <a:ext cx="10541000" cy="6858000"/>
          </a:xfrm>
          <a:prstGeom prst="rect">
            <a:avLst/>
          </a:prstGeom>
          <a:blipFill dpi="0" rotWithShape="1">
            <a:blip r:embed="rId2">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Rectangle 1"/>
          <p:cNvSpPr/>
          <p:nvPr/>
        </p:nvSpPr>
        <p:spPr>
          <a:xfrm>
            <a:off x="0" y="0"/>
            <a:ext cx="9398000" cy="6857999"/>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487590" y="988655"/>
            <a:ext cx="8422820" cy="4955203"/>
          </a:xfrm>
          <a:prstGeom prst="rect">
            <a:avLst/>
          </a:prstGeom>
          <a:noFill/>
        </p:spPr>
        <p:txBody>
          <a:bodyPr wrap="square" rtlCol="0">
            <a:spAutoFit/>
          </a:bodyPr>
          <a:lstStyle/>
          <a:p>
            <a:r>
              <a:rPr lang="en-US" altLang="en-US" sz="2800" b="1" dirty="0">
                <a:solidFill>
                  <a:schemeClr val="bg1"/>
                </a:solidFill>
                <a:latin typeface="Montserrat" panose="00000500000000000000" pitchFamily="50" charset="0"/>
                <a:cs typeface="Times New Roman" panose="02020603050405020304" pitchFamily="18" charset="0"/>
              </a:rPr>
              <a:t>GSM frame consisting of eight slots</a:t>
            </a:r>
          </a:p>
          <a:p>
            <a:r>
              <a:rPr lang="en-US" altLang="en-US" sz="2000" dirty="0">
                <a:solidFill>
                  <a:schemeClr val="bg1"/>
                </a:solidFill>
                <a:latin typeface="Montserrat" panose="00000500000000000000" pitchFamily="50" charset="0"/>
                <a:cs typeface="Times New Roman" panose="02020603050405020304" pitchFamily="18" charset="0"/>
              </a:rPr>
              <a:t>The basic GSM frame defines the structure upon which all the timing and structure of the GSM messaging and signaling is based. The fundamental unit of time is called a burst period and it lasts for approximately 0.577 </a:t>
            </a:r>
            <a:r>
              <a:rPr lang="en-US" altLang="en-US" sz="2000" dirty="0" err="1">
                <a:solidFill>
                  <a:schemeClr val="bg1"/>
                </a:solidFill>
                <a:latin typeface="Montserrat" panose="00000500000000000000" pitchFamily="50" charset="0"/>
                <a:cs typeface="Times New Roman" panose="02020603050405020304" pitchFamily="18" charset="0"/>
              </a:rPr>
              <a:t>ms</a:t>
            </a:r>
            <a:r>
              <a:rPr lang="en-US" altLang="en-US" sz="2000" dirty="0">
                <a:solidFill>
                  <a:schemeClr val="bg1"/>
                </a:solidFill>
                <a:latin typeface="Montserrat" panose="00000500000000000000" pitchFamily="50" charset="0"/>
                <a:cs typeface="Times New Roman" panose="02020603050405020304" pitchFamily="18" charset="0"/>
              </a:rPr>
              <a:t> (15/26 </a:t>
            </a:r>
            <a:r>
              <a:rPr lang="en-US" altLang="en-US" sz="2000" dirty="0" err="1">
                <a:solidFill>
                  <a:schemeClr val="bg1"/>
                </a:solidFill>
                <a:latin typeface="Montserrat" panose="00000500000000000000" pitchFamily="50" charset="0"/>
                <a:cs typeface="Times New Roman" panose="02020603050405020304" pitchFamily="18" charset="0"/>
              </a:rPr>
              <a:t>ms</a:t>
            </a:r>
            <a:r>
              <a:rPr lang="en-US" altLang="en-US" sz="2000" dirty="0">
                <a:solidFill>
                  <a:schemeClr val="bg1"/>
                </a:solidFill>
                <a:latin typeface="Montserrat" panose="00000500000000000000" pitchFamily="50" charset="0"/>
                <a:cs typeface="Times New Roman" panose="02020603050405020304" pitchFamily="18" charset="0"/>
              </a:rPr>
              <a:t>). Eight of these burst periods are grouped into what is known as a TDMA frame. This lasts for approximately 4.615 </a:t>
            </a:r>
            <a:r>
              <a:rPr lang="en-US" altLang="en-US" sz="2000" dirty="0" err="1">
                <a:solidFill>
                  <a:schemeClr val="bg1"/>
                </a:solidFill>
                <a:latin typeface="Montserrat" panose="00000500000000000000" pitchFamily="50" charset="0"/>
                <a:cs typeface="Times New Roman" panose="02020603050405020304" pitchFamily="18" charset="0"/>
              </a:rPr>
              <a:t>ms</a:t>
            </a:r>
            <a:r>
              <a:rPr lang="en-US" altLang="en-US" sz="2000" dirty="0">
                <a:solidFill>
                  <a:schemeClr val="bg1"/>
                </a:solidFill>
                <a:latin typeface="Montserrat" panose="00000500000000000000" pitchFamily="50" charset="0"/>
                <a:cs typeface="Times New Roman" panose="02020603050405020304" pitchFamily="18" charset="0"/>
              </a:rPr>
              <a:t> (i.e.120/26 </a:t>
            </a:r>
            <a:r>
              <a:rPr lang="en-US" altLang="en-US" sz="2000" dirty="0" err="1">
                <a:solidFill>
                  <a:schemeClr val="bg1"/>
                </a:solidFill>
                <a:latin typeface="Montserrat" panose="00000500000000000000" pitchFamily="50" charset="0"/>
                <a:cs typeface="Times New Roman" panose="02020603050405020304" pitchFamily="18" charset="0"/>
              </a:rPr>
              <a:t>ms</a:t>
            </a:r>
            <a:r>
              <a:rPr lang="en-US" altLang="en-US" sz="2000" dirty="0">
                <a:solidFill>
                  <a:schemeClr val="bg1"/>
                </a:solidFill>
                <a:latin typeface="Montserrat" panose="00000500000000000000" pitchFamily="50" charset="0"/>
                <a:cs typeface="Times New Roman" panose="02020603050405020304" pitchFamily="18" charset="0"/>
              </a:rPr>
              <a:t>) and it forms the basic unit for the definition of logical channels. One physical channel is one burst period allocated in each TDMA frame.</a:t>
            </a:r>
          </a:p>
          <a:p>
            <a:r>
              <a:rPr lang="en-US" altLang="en-US" sz="2000" dirty="0">
                <a:solidFill>
                  <a:schemeClr val="bg1"/>
                </a:solidFill>
                <a:latin typeface="Montserrat" panose="00000500000000000000" pitchFamily="50" charset="0"/>
                <a:cs typeface="Times New Roman" panose="02020603050405020304" pitchFamily="18" charset="0"/>
              </a:rPr>
              <a:t>In simplified terms the base station transmits two types of channel, namely traffic and control. Accordingly the channel structure is organized into two different types of frame, one for the traffic on the main traffic carrier frequency, and the other for the control on the beacon frequency.</a:t>
            </a:r>
          </a:p>
          <a:p>
            <a:r>
              <a:rPr lang="en-US" altLang="en-US" sz="2400" dirty="0">
                <a:solidFill>
                  <a:schemeClr val="bg1"/>
                </a:solidFill>
                <a:latin typeface="Montserrat" panose="00000500000000000000" pitchFamily="50" charset="0"/>
                <a:cs typeface="Times New Roman" panose="02020603050405020304" pitchFamily="18" charset="0"/>
              </a:rPr>
              <a:t>	</a:t>
            </a:r>
            <a:endParaRPr lang="en-US" altLang="en-US" sz="2400" dirty="0">
              <a:solidFill>
                <a:schemeClr val="bg1"/>
              </a:solidFill>
              <a:latin typeface="Montserrat" panose="00000500000000000000" pitchFamily="50" charset="0"/>
              <a:cs typeface="Times New Roman" panose="02020603050405020304" pitchFamily="18" charset="0"/>
            </a:endParaRPr>
          </a:p>
        </p:txBody>
      </p:sp>
    </p:spTree>
    <p:extLst>
      <p:ext uri="{BB962C8B-B14F-4D97-AF65-F5344CB8AC3E}">
        <p14:creationId xmlns:p14="http://schemas.microsoft.com/office/powerpoint/2010/main" val="140312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5378821"/>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213401" y="394640"/>
            <a:ext cx="11470598" cy="4770537"/>
          </a:xfrm>
          <a:prstGeom prst="rect">
            <a:avLst/>
          </a:prstGeom>
        </p:spPr>
        <p:txBody>
          <a:bodyPr wrap="square">
            <a:spAutoFit/>
          </a:bodyPr>
          <a:lstStyle/>
          <a:p>
            <a:r>
              <a:rPr lang="en-US" altLang="en-US" sz="1600" b="1" dirty="0" err="1">
                <a:solidFill>
                  <a:schemeClr val="bg1"/>
                </a:solidFill>
                <a:latin typeface="Montserrat" panose="00000500000000000000" pitchFamily="50" charset="0"/>
                <a:cs typeface="Times New Roman" panose="02020603050405020304" pitchFamily="18" charset="0"/>
              </a:rPr>
              <a:t>Multiframes</a:t>
            </a:r>
            <a:r>
              <a:rPr lang="en-US" altLang="en-US" sz="1600" b="1" dirty="0">
                <a:solidFill>
                  <a:schemeClr val="bg1"/>
                </a:solidFill>
                <a:latin typeface="Montserrat" panose="00000500000000000000" pitchFamily="50" charset="0"/>
                <a:cs typeface="Times New Roman" panose="02020603050405020304" pitchFamily="18" charset="0"/>
              </a:rPr>
              <a:t>; </a:t>
            </a:r>
            <a:r>
              <a:rPr lang="en-US" altLang="en-US" sz="1600" dirty="0">
                <a:solidFill>
                  <a:schemeClr val="bg1"/>
                </a:solidFill>
                <a:latin typeface="Montserrat" panose="00000500000000000000" pitchFamily="50" charset="0"/>
                <a:cs typeface="Times New Roman" panose="02020603050405020304" pitchFamily="18" charset="0"/>
              </a:rPr>
              <a:t>The GSM frames are grouped together to form </a:t>
            </a:r>
            <a:r>
              <a:rPr lang="en-US" altLang="en-US" sz="1600" dirty="0" err="1">
                <a:solidFill>
                  <a:schemeClr val="bg1"/>
                </a:solidFill>
                <a:latin typeface="Montserrat" panose="00000500000000000000" pitchFamily="50" charset="0"/>
                <a:cs typeface="Times New Roman" panose="02020603050405020304" pitchFamily="18" charset="0"/>
              </a:rPr>
              <a:t>multiframes</a:t>
            </a:r>
            <a:r>
              <a:rPr lang="en-US" altLang="en-US" sz="1600" dirty="0">
                <a:solidFill>
                  <a:schemeClr val="bg1"/>
                </a:solidFill>
                <a:latin typeface="Montserrat" panose="00000500000000000000" pitchFamily="50" charset="0"/>
                <a:cs typeface="Times New Roman" panose="02020603050405020304" pitchFamily="18" charset="0"/>
              </a:rPr>
              <a:t> and in this way it is </a:t>
            </a:r>
          </a:p>
          <a:p>
            <a:r>
              <a:rPr lang="en-US" altLang="en-US" sz="1600" dirty="0">
                <a:solidFill>
                  <a:schemeClr val="bg1"/>
                </a:solidFill>
                <a:latin typeface="Montserrat" panose="00000500000000000000" pitchFamily="50" charset="0"/>
                <a:cs typeface="Times New Roman" panose="02020603050405020304" pitchFamily="18" charset="0"/>
              </a:rPr>
              <a:t>  possible to establish a time schedule for their operation and the network can be synchronized.</a:t>
            </a:r>
          </a:p>
          <a:p>
            <a:r>
              <a:rPr lang="en-US" altLang="en-US" sz="1600" dirty="0">
                <a:solidFill>
                  <a:schemeClr val="bg1"/>
                </a:solidFill>
                <a:latin typeface="Montserrat" panose="00000500000000000000" pitchFamily="50" charset="0"/>
                <a:cs typeface="Times New Roman" panose="02020603050405020304" pitchFamily="18" charset="0"/>
              </a:rPr>
              <a:t>There are several GSM </a:t>
            </a:r>
            <a:r>
              <a:rPr lang="en-US" altLang="en-US" sz="1600" dirty="0" err="1">
                <a:solidFill>
                  <a:schemeClr val="bg1"/>
                </a:solidFill>
                <a:latin typeface="Montserrat" panose="00000500000000000000" pitchFamily="50" charset="0"/>
                <a:cs typeface="Times New Roman" panose="02020603050405020304" pitchFamily="18" charset="0"/>
              </a:rPr>
              <a:t>multiframe</a:t>
            </a:r>
            <a:r>
              <a:rPr lang="en-US" altLang="en-US" sz="1600" dirty="0">
                <a:solidFill>
                  <a:schemeClr val="bg1"/>
                </a:solidFill>
                <a:latin typeface="Montserrat" panose="00000500000000000000" pitchFamily="50" charset="0"/>
                <a:cs typeface="Times New Roman" panose="02020603050405020304" pitchFamily="18" charset="0"/>
              </a:rPr>
              <a:t> structures</a:t>
            </a:r>
            <a:r>
              <a:rPr lang="en-US" altLang="en-US" sz="1600" dirty="0" smtClean="0">
                <a:solidFill>
                  <a:schemeClr val="bg1"/>
                </a:solidFill>
                <a:latin typeface="Montserrat" panose="00000500000000000000" pitchFamily="50" charset="0"/>
                <a:cs typeface="Times New Roman" panose="02020603050405020304" pitchFamily="18" charset="0"/>
              </a:rPr>
              <a:t>:</a:t>
            </a:r>
          </a:p>
          <a:p>
            <a:endParaRPr lang="en-US" altLang="en-US" sz="1600" dirty="0">
              <a:solidFill>
                <a:schemeClr val="bg1"/>
              </a:solidFill>
              <a:latin typeface="Montserrat" panose="00000500000000000000" pitchFamily="50" charset="0"/>
              <a:cs typeface="Times New Roman" panose="02020603050405020304" pitchFamily="18" charset="0"/>
            </a:endParaRPr>
          </a:p>
          <a:p>
            <a:r>
              <a:rPr lang="en-US" altLang="en-US" sz="1600" b="1" dirty="0">
                <a:solidFill>
                  <a:schemeClr val="bg1"/>
                </a:solidFill>
                <a:latin typeface="Montserrat" panose="00000500000000000000" pitchFamily="50" charset="0"/>
                <a:cs typeface="Times New Roman" panose="02020603050405020304" pitchFamily="18" charset="0"/>
              </a:rPr>
              <a:t>Traffic </a:t>
            </a:r>
            <a:r>
              <a:rPr lang="en-US" altLang="en-US" sz="1600" b="1" dirty="0" err="1">
                <a:solidFill>
                  <a:schemeClr val="bg1"/>
                </a:solidFill>
                <a:latin typeface="Montserrat" panose="00000500000000000000" pitchFamily="50" charset="0"/>
                <a:cs typeface="Times New Roman" panose="02020603050405020304" pitchFamily="18" charset="0"/>
              </a:rPr>
              <a:t>multiframe</a:t>
            </a:r>
            <a:r>
              <a:rPr lang="en-US" altLang="en-US" sz="1600" b="1" i="1" dirty="0">
                <a:solidFill>
                  <a:schemeClr val="bg1"/>
                </a:solidFill>
                <a:latin typeface="Montserrat" panose="00000500000000000000" pitchFamily="50" charset="0"/>
                <a:cs typeface="Times New Roman" panose="02020603050405020304" pitchFamily="18" charset="0"/>
              </a:rPr>
              <a:t>: </a:t>
            </a:r>
            <a:r>
              <a:rPr lang="en-US" altLang="en-US" sz="1600" dirty="0">
                <a:solidFill>
                  <a:schemeClr val="bg1"/>
                </a:solidFill>
                <a:latin typeface="Montserrat" panose="00000500000000000000" pitchFamily="50" charset="0"/>
                <a:cs typeface="Times New Roman" panose="02020603050405020304" pitchFamily="18" charset="0"/>
              </a:rPr>
              <a:t>The Traffic Channel frames are organized into </a:t>
            </a:r>
            <a:r>
              <a:rPr lang="en-US" altLang="en-US" sz="1600" dirty="0" err="1">
                <a:solidFill>
                  <a:schemeClr val="bg1"/>
                </a:solidFill>
                <a:latin typeface="Montserrat" panose="00000500000000000000" pitchFamily="50" charset="0"/>
                <a:cs typeface="Times New Roman" panose="02020603050405020304" pitchFamily="18" charset="0"/>
              </a:rPr>
              <a:t>multiframes</a:t>
            </a:r>
            <a:r>
              <a:rPr lang="en-US" altLang="en-US" sz="1600" dirty="0">
                <a:solidFill>
                  <a:schemeClr val="bg1"/>
                </a:solidFill>
                <a:latin typeface="Montserrat" panose="00000500000000000000" pitchFamily="50" charset="0"/>
                <a:cs typeface="Times New Roman" panose="02020603050405020304" pitchFamily="18" charset="0"/>
              </a:rPr>
              <a:t> consisting of 26 bursts and taking 120 </a:t>
            </a:r>
            <a:r>
              <a:rPr lang="en-US" altLang="en-US" sz="1600" dirty="0" err="1">
                <a:solidFill>
                  <a:schemeClr val="bg1"/>
                </a:solidFill>
                <a:latin typeface="Montserrat" panose="00000500000000000000" pitchFamily="50" charset="0"/>
                <a:cs typeface="Times New Roman" panose="02020603050405020304" pitchFamily="18" charset="0"/>
              </a:rPr>
              <a:t>ms.</a:t>
            </a:r>
            <a:r>
              <a:rPr lang="en-US" altLang="en-US" sz="1600" dirty="0">
                <a:solidFill>
                  <a:schemeClr val="bg1"/>
                </a:solidFill>
                <a:latin typeface="Montserrat" panose="00000500000000000000" pitchFamily="50" charset="0"/>
                <a:cs typeface="Times New Roman" panose="02020603050405020304" pitchFamily="18" charset="0"/>
              </a:rPr>
              <a:t> In a traffic </a:t>
            </a:r>
            <a:r>
              <a:rPr lang="en-US" altLang="en-US" sz="1600" dirty="0" err="1">
                <a:solidFill>
                  <a:schemeClr val="bg1"/>
                </a:solidFill>
                <a:latin typeface="Montserrat" panose="00000500000000000000" pitchFamily="50" charset="0"/>
                <a:cs typeface="Times New Roman" panose="02020603050405020304" pitchFamily="18" charset="0"/>
              </a:rPr>
              <a:t>multiframe</a:t>
            </a:r>
            <a:r>
              <a:rPr lang="en-US" altLang="en-US" sz="1600" dirty="0">
                <a:solidFill>
                  <a:schemeClr val="bg1"/>
                </a:solidFill>
                <a:latin typeface="Montserrat" panose="00000500000000000000" pitchFamily="50" charset="0"/>
                <a:cs typeface="Times New Roman" panose="02020603050405020304" pitchFamily="18" charset="0"/>
              </a:rPr>
              <a:t>, 24 bursts are used for traffic. These are numbered 0 to 11 and 13 to 24. One of the remaining bursts is then used to accommodate the SACCH, the remaining frame remaining free. The actual position used alternates between position 12 and 25</a:t>
            </a:r>
            <a:r>
              <a:rPr lang="en-US" altLang="en-US" sz="1600" dirty="0" smtClean="0">
                <a:solidFill>
                  <a:schemeClr val="bg1"/>
                </a:solidFill>
                <a:latin typeface="Montserrat" panose="00000500000000000000" pitchFamily="50" charset="0"/>
                <a:cs typeface="Times New Roman" panose="02020603050405020304" pitchFamily="18" charset="0"/>
              </a:rPr>
              <a:t>.</a:t>
            </a:r>
          </a:p>
          <a:p>
            <a:endParaRPr lang="en-US" altLang="en-US" sz="1600" dirty="0">
              <a:solidFill>
                <a:schemeClr val="bg1"/>
              </a:solidFill>
              <a:latin typeface="Montserrat" panose="00000500000000000000" pitchFamily="50" charset="0"/>
              <a:cs typeface="Times New Roman" panose="02020603050405020304" pitchFamily="18" charset="0"/>
            </a:endParaRPr>
          </a:p>
          <a:p>
            <a:r>
              <a:rPr lang="en-US" altLang="en-US" sz="1600" b="1" dirty="0">
                <a:solidFill>
                  <a:schemeClr val="bg1"/>
                </a:solidFill>
                <a:latin typeface="Montserrat" panose="00000500000000000000" pitchFamily="50" charset="0"/>
                <a:cs typeface="Times New Roman" panose="02020603050405020304" pitchFamily="18" charset="0"/>
              </a:rPr>
              <a:t>Control </a:t>
            </a:r>
            <a:r>
              <a:rPr lang="en-US" altLang="en-US" sz="1600" b="1" dirty="0" err="1">
                <a:solidFill>
                  <a:schemeClr val="bg1"/>
                </a:solidFill>
                <a:latin typeface="Montserrat" panose="00000500000000000000" pitchFamily="50" charset="0"/>
                <a:cs typeface="Times New Roman" panose="02020603050405020304" pitchFamily="18" charset="0"/>
              </a:rPr>
              <a:t>multiframe</a:t>
            </a:r>
            <a:r>
              <a:rPr lang="en-US" altLang="en-US" sz="1600" b="1" i="1" dirty="0">
                <a:solidFill>
                  <a:schemeClr val="bg1"/>
                </a:solidFill>
                <a:latin typeface="Montserrat" panose="00000500000000000000" pitchFamily="50" charset="0"/>
                <a:cs typeface="Times New Roman" panose="02020603050405020304" pitchFamily="18" charset="0"/>
              </a:rPr>
              <a:t>:  </a:t>
            </a:r>
            <a:r>
              <a:rPr lang="en-US" altLang="en-US" sz="1600" dirty="0">
                <a:solidFill>
                  <a:schemeClr val="bg1"/>
                </a:solidFill>
                <a:latin typeface="Montserrat" panose="00000500000000000000" pitchFamily="50" charset="0"/>
                <a:cs typeface="Times New Roman" panose="02020603050405020304" pitchFamily="18" charset="0"/>
              </a:rPr>
              <a:t>The Control Channel </a:t>
            </a:r>
            <a:r>
              <a:rPr lang="en-US" altLang="en-US" sz="1600" dirty="0" err="1">
                <a:solidFill>
                  <a:schemeClr val="bg1"/>
                </a:solidFill>
                <a:latin typeface="Montserrat" panose="00000500000000000000" pitchFamily="50" charset="0"/>
                <a:cs typeface="Times New Roman" panose="02020603050405020304" pitchFamily="18" charset="0"/>
              </a:rPr>
              <a:t>multiframe</a:t>
            </a:r>
            <a:r>
              <a:rPr lang="en-US" altLang="en-US" sz="1600" dirty="0">
                <a:solidFill>
                  <a:schemeClr val="bg1"/>
                </a:solidFill>
                <a:latin typeface="Montserrat" panose="00000500000000000000" pitchFamily="50" charset="0"/>
                <a:cs typeface="Times New Roman" panose="02020603050405020304" pitchFamily="18" charset="0"/>
              </a:rPr>
              <a:t> that comprises 51 bursts and occupies 235.4ms. This always occurs on the beacon frequency in time slot zero and it may also occur within slots 2, 4 and 6 of the beacon frequency as well. This </a:t>
            </a:r>
            <a:r>
              <a:rPr lang="en-US" altLang="en-US" sz="1600" dirty="0" err="1">
                <a:solidFill>
                  <a:schemeClr val="bg1"/>
                </a:solidFill>
                <a:latin typeface="Montserrat" panose="00000500000000000000" pitchFamily="50" charset="0"/>
                <a:cs typeface="Times New Roman" panose="02020603050405020304" pitchFamily="18" charset="0"/>
              </a:rPr>
              <a:t>multiframe</a:t>
            </a:r>
            <a:r>
              <a:rPr lang="en-US" altLang="en-US" sz="1600" dirty="0">
                <a:solidFill>
                  <a:schemeClr val="bg1"/>
                </a:solidFill>
                <a:latin typeface="Montserrat" panose="00000500000000000000" pitchFamily="50" charset="0"/>
                <a:cs typeface="Times New Roman" panose="02020603050405020304" pitchFamily="18" charset="0"/>
              </a:rPr>
              <a:t> is subdivided into logical channels which are time-scheduled. These logical channels and functions include the following:</a:t>
            </a:r>
          </a:p>
          <a:p>
            <a:r>
              <a:rPr lang="en-US" altLang="en-US" sz="1600" dirty="0">
                <a:solidFill>
                  <a:schemeClr val="bg1"/>
                </a:solidFill>
                <a:latin typeface="Montserrat" panose="00000500000000000000" pitchFamily="50" charset="0"/>
                <a:cs typeface="Times New Roman" panose="02020603050405020304" pitchFamily="18" charset="0"/>
              </a:rPr>
              <a:t>Frequency correction burst, Synchronization burst, Broadcast channel (BCH), Paging and Access </a:t>
            </a:r>
          </a:p>
          <a:p>
            <a:r>
              <a:rPr lang="en-US" altLang="en-US" sz="1600" dirty="0">
                <a:solidFill>
                  <a:schemeClr val="bg1"/>
                </a:solidFill>
                <a:latin typeface="Montserrat" panose="00000500000000000000" pitchFamily="50" charset="0"/>
                <a:cs typeface="Times New Roman" panose="02020603050405020304" pitchFamily="18" charset="0"/>
              </a:rPr>
              <a:t>Grant Channel (PACCH) ,Stand Alone Dedicated Control Channel (SDCCH)</a:t>
            </a:r>
          </a:p>
          <a:p>
            <a:r>
              <a:rPr lang="en-US" altLang="en-US" sz="1600" dirty="0">
                <a:solidFill>
                  <a:schemeClr val="bg1"/>
                </a:solidFill>
                <a:latin typeface="Montserrat" panose="00000500000000000000" pitchFamily="50" charset="0"/>
                <a:cs typeface="Times New Roman" panose="02020603050405020304" pitchFamily="18" charset="0"/>
              </a:rPr>
              <a:t>GSM </a:t>
            </a:r>
            <a:r>
              <a:rPr lang="en-US" altLang="en-US" sz="1600" dirty="0" err="1">
                <a:solidFill>
                  <a:schemeClr val="bg1"/>
                </a:solidFill>
                <a:latin typeface="Montserrat" panose="00000500000000000000" pitchFamily="50" charset="0"/>
                <a:cs typeface="Times New Roman" panose="02020603050405020304" pitchFamily="18" charset="0"/>
              </a:rPr>
              <a:t>Superframe</a:t>
            </a:r>
            <a:r>
              <a:rPr lang="en-US" altLang="en-US" sz="1600" dirty="0">
                <a:solidFill>
                  <a:schemeClr val="bg1"/>
                </a:solidFill>
                <a:latin typeface="Montserrat" panose="00000500000000000000" pitchFamily="50" charset="0"/>
                <a:cs typeface="Times New Roman" panose="02020603050405020304" pitchFamily="18" charset="0"/>
              </a:rPr>
              <a:t>: </a:t>
            </a:r>
            <a:r>
              <a:rPr lang="en-US" altLang="en-US" sz="1600" dirty="0" err="1">
                <a:solidFill>
                  <a:schemeClr val="bg1"/>
                </a:solidFill>
                <a:latin typeface="Montserrat" panose="00000500000000000000" pitchFamily="50" charset="0"/>
                <a:cs typeface="Times New Roman" panose="02020603050405020304" pitchFamily="18" charset="0"/>
              </a:rPr>
              <a:t>Multiframes</a:t>
            </a:r>
            <a:r>
              <a:rPr lang="en-US" altLang="en-US" sz="1600" dirty="0">
                <a:solidFill>
                  <a:schemeClr val="bg1"/>
                </a:solidFill>
                <a:latin typeface="Montserrat" panose="00000500000000000000" pitchFamily="50" charset="0"/>
                <a:cs typeface="Times New Roman" panose="02020603050405020304" pitchFamily="18" charset="0"/>
              </a:rPr>
              <a:t> are then constructed into </a:t>
            </a:r>
            <a:r>
              <a:rPr lang="en-US" altLang="en-US" sz="1600" dirty="0" err="1">
                <a:solidFill>
                  <a:schemeClr val="bg1"/>
                </a:solidFill>
                <a:latin typeface="Montserrat" panose="00000500000000000000" pitchFamily="50" charset="0"/>
                <a:cs typeface="Times New Roman" panose="02020603050405020304" pitchFamily="18" charset="0"/>
              </a:rPr>
              <a:t>superframes</a:t>
            </a:r>
            <a:r>
              <a:rPr lang="en-US" altLang="en-US" sz="1600" dirty="0">
                <a:solidFill>
                  <a:schemeClr val="bg1"/>
                </a:solidFill>
                <a:latin typeface="Montserrat" panose="00000500000000000000" pitchFamily="50" charset="0"/>
                <a:cs typeface="Times New Roman" panose="02020603050405020304" pitchFamily="18" charset="0"/>
              </a:rPr>
              <a:t> taking 6.12 seconds.</a:t>
            </a:r>
          </a:p>
          <a:p>
            <a:r>
              <a:rPr lang="en-US" altLang="en-US" sz="1600" dirty="0" smtClean="0">
                <a:solidFill>
                  <a:schemeClr val="bg1"/>
                </a:solidFill>
                <a:latin typeface="Montserrat" panose="00000500000000000000" pitchFamily="50" charset="0"/>
                <a:cs typeface="Times New Roman" panose="02020603050405020304" pitchFamily="18" charset="0"/>
              </a:rPr>
              <a:t>These </a:t>
            </a:r>
            <a:r>
              <a:rPr lang="en-US" altLang="en-US" sz="1600" dirty="0">
                <a:solidFill>
                  <a:schemeClr val="bg1"/>
                </a:solidFill>
                <a:latin typeface="Montserrat" panose="00000500000000000000" pitchFamily="50" charset="0"/>
                <a:cs typeface="Times New Roman" panose="02020603050405020304" pitchFamily="18" charset="0"/>
              </a:rPr>
              <a:t>consist of 51 traffic </a:t>
            </a:r>
            <a:r>
              <a:rPr lang="en-US" altLang="en-US" sz="1600" dirty="0" err="1">
                <a:solidFill>
                  <a:schemeClr val="bg1"/>
                </a:solidFill>
                <a:latin typeface="Montserrat" panose="00000500000000000000" pitchFamily="50" charset="0"/>
                <a:cs typeface="Times New Roman" panose="02020603050405020304" pitchFamily="18" charset="0"/>
              </a:rPr>
              <a:t>multiframes</a:t>
            </a:r>
            <a:r>
              <a:rPr lang="en-US" altLang="en-US" sz="1600" dirty="0">
                <a:solidFill>
                  <a:schemeClr val="bg1"/>
                </a:solidFill>
                <a:latin typeface="Montserrat" panose="00000500000000000000" pitchFamily="50" charset="0"/>
                <a:cs typeface="Times New Roman" panose="02020603050405020304" pitchFamily="18" charset="0"/>
              </a:rPr>
              <a:t> or 26 control </a:t>
            </a:r>
            <a:r>
              <a:rPr lang="en-US" altLang="en-US" sz="1600" dirty="0" err="1">
                <a:solidFill>
                  <a:schemeClr val="bg1"/>
                </a:solidFill>
                <a:latin typeface="Montserrat" panose="00000500000000000000" pitchFamily="50" charset="0"/>
                <a:cs typeface="Times New Roman" panose="02020603050405020304" pitchFamily="18" charset="0"/>
              </a:rPr>
              <a:t>multiframes</a:t>
            </a:r>
            <a:r>
              <a:rPr lang="en-US" altLang="en-US" sz="1600" dirty="0">
                <a:solidFill>
                  <a:schemeClr val="bg1"/>
                </a:solidFill>
                <a:latin typeface="Montserrat" panose="00000500000000000000" pitchFamily="50" charset="0"/>
                <a:cs typeface="Times New Roman" panose="02020603050405020304" pitchFamily="18" charset="0"/>
              </a:rPr>
              <a:t>. As the traffic </a:t>
            </a:r>
            <a:r>
              <a:rPr lang="en-US" altLang="en-US" sz="1600" dirty="0" err="1">
                <a:solidFill>
                  <a:schemeClr val="bg1"/>
                </a:solidFill>
                <a:latin typeface="Montserrat" panose="00000500000000000000" pitchFamily="50" charset="0"/>
                <a:cs typeface="Times New Roman" panose="02020603050405020304" pitchFamily="18" charset="0"/>
              </a:rPr>
              <a:t>multiframes</a:t>
            </a:r>
            <a:r>
              <a:rPr lang="en-US" altLang="en-US" sz="1600" dirty="0">
                <a:solidFill>
                  <a:schemeClr val="bg1"/>
                </a:solidFill>
                <a:latin typeface="Montserrat" panose="00000500000000000000" pitchFamily="50" charset="0"/>
                <a:cs typeface="Times New Roman" panose="02020603050405020304" pitchFamily="18" charset="0"/>
              </a:rPr>
              <a:t> are 26 </a:t>
            </a:r>
          </a:p>
          <a:p>
            <a:r>
              <a:rPr lang="en-US" altLang="en-US" sz="1600" dirty="0" smtClean="0">
                <a:solidFill>
                  <a:schemeClr val="bg1"/>
                </a:solidFill>
                <a:latin typeface="Montserrat" panose="00000500000000000000" pitchFamily="50" charset="0"/>
                <a:cs typeface="Times New Roman" panose="02020603050405020304" pitchFamily="18" charset="0"/>
              </a:rPr>
              <a:t>bursts </a:t>
            </a:r>
            <a:r>
              <a:rPr lang="en-US" altLang="en-US" sz="1600" dirty="0">
                <a:solidFill>
                  <a:schemeClr val="bg1"/>
                </a:solidFill>
                <a:latin typeface="Montserrat" panose="00000500000000000000" pitchFamily="50" charset="0"/>
                <a:cs typeface="Times New Roman" panose="02020603050405020304" pitchFamily="18" charset="0"/>
              </a:rPr>
              <a:t>long and the control </a:t>
            </a:r>
            <a:r>
              <a:rPr lang="en-US" altLang="en-US" sz="1600" dirty="0" err="1">
                <a:solidFill>
                  <a:schemeClr val="bg1"/>
                </a:solidFill>
                <a:latin typeface="Montserrat" panose="00000500000000000000" pitchFamily="50" charset="0"/>
                <a:cs typeface="Times New Roman" panose="02020603050405020304" pitchFamily="18" charset="0"/>
              </a:rPr>
              <a:t>multiframes</a:t>
            </a:r>
            <a:r>
              <a:rPr lang="en-US" altLang="en-US" sz="1600" dirty="0">
                <a:solidFill>
                  <a:schemeClr val="bg1"/>
                </a:solidFill>
                <a:latin typeface="Montserrat" panose="00000500000000000000" pitchFamily="50" charset="0"/>
                <a:cs typeface="Times New Roman" panose="02020603050405020304" pitchFamily="18" charset="0"/>
              </a:rPr>
              <a:t> are 51 bursts long, the different number of traffic and control </a:t>
            </a:r>
          </a:p>
          <a:p>
            <a:r>
              <a:rPr lang="en-US" altLang="en-US" sz="1600" dirty="0" err="1" smtClean="0">
                <a:solidFill>
                  <a:schemeClr val="bg1"/>
                </a:solidFill>
                <a:latin typeface="Montserrat" panose="00000500000000000000" pitchFamily="50" charset="0"/>
                <a:cs typeface="Times New Roman" panose="02020603050405020304" pitchFamily="18" charset="0"/>
              </a:rPr>
              <a:t>multiframes</a:t>
            </a:r>
            <a:r>
              <a:rPr lang="en-US" altLang="en-US" sz="1600" dirty="0" smtClean="0">
                <a:solidFill>
                  <a:schemeClr val="bg1"/>
                </a:solidFill>
                <a:latin typeface="Montserrat" panose="00000500000000000000" pitchFamily="50" charset="0"/>
                <a:cs typeface="Times New Roman" panose="02020603050405020304" pitchFamily="18" charset="0"/>
              </a:rPr>
              <a:t> </a:t>
            </a:r>
            <a:r>
              <a:rPr lang="en-US" altLang="en-US" sz="1600" dirty="0">
                <a:solidFill>
                  <a:schemeClr val="bg1"/>
                </a:solidFill>
                <a:latin typeface="Montserrat" panose="00000500000000000000" pitchFamily="50" charset="0"/>
                <a:cs typeface="Times New Roman" panose="02020603050405020304" pitchFamily="18" charset="0"/>
              </a:rPr>
              <a:t>within the </a:t>
            </a:r>
            <a:r>
              <a:rPr lang="en-US" altLang="en-US" sz="1600" dirty="0" err="1">
                <a:solidFill>
                  <a:schemeClr val="bg1"/>
                </a:solidFill>
                <a:latin typeface="Montserrat" panose="00000500000000000000" pitchFamily="50" charset="0"/>
                <a:cs typeface="Times New Roman" panose="02020603050405020304" pitchFamily="18" charset="0"/>
              </a:rPr>
              <a:t>superframe</a:t>
            </a:r>
            <a:r>
              <a:rPr lang="en-US" altLang="en-US" sz="1600" dirty="0">
                <a:solidFill>
                  <a:schemeClr val="bg1"/>
                </a:solidFill>
                <a:latin typeface="Montserrat" panose="00000500000000000000" pitchFamily="50" charset="0"/>
                <a:cs typeface="Times New Roman" panose="02020603050405020304" pitchFamily="18" charset="0"/>
              </a:rPr>
              <a:t>, brings them back into line again taking exactly the same interval</a:t>
            </a:r>
            <a:endParaRPr lang="en-US" altLang="en-US" sz="1600" dirty="0">
              <a:solidFill>
                <a:schemeClr val="bg1"/>
              </a:solidFill>
              <a:latin typeface="Montserrat" panose="00000500000000000000" pitchFamily="50"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834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6857999"/>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170370" y="1071142"/>
            <a:ext cx="9629033" cy="5416868"/>
          </a:xfrm>
          <a:prstGeom prst="rect">
            <a:avLst/>
          </a:prstGeom>
        </p:spPr>
        <p:txBody>
          <a:bodyPr wrap="square">
            <a:spAutoFit/>
          </a:bodyPr>
          <a:lstStyle/>
          <a:p>
            <a:r>
              <a:rPr lang="en-US" altLang="en-US" sz="2400" b="1" dirty="0" err="1">
                <a:solidFill>
                  <a:schemeClr val="bg1"/>
                </a:solidFill>
                <a:latin typeface="Montserrat" panose="00000500000000000000" pitchFamily="50" charset="0"/>
                <a:cs typeface="Times New Roman" panose="02020603050405020304" pitchFamily="18" charset="0"/>
              </a:rPr>
              <a:t>Multiframes</a:t>
            </a:r>
            <a:r>
              <a:rPr lang="en-US" altLang="en-US" sz="2400" b="1" dirty="0">
                <a:solidFill>
                  <a:schemeClr val="bg1"/>
                </a:solidFill>
                <a:latin typeface="Montserrat" panose="00000500000000000000" pitchFamily="50" charset="0"/>
                <a:cs typeface="Times New Roman" panose="02020603050405020304" pitchFamily="18" charset="0"/>
              </a:rPr>
              <a:t>; </a:t>
            </a:r>
            <a:endParaRPr lang="en-US" altLang="en-US" sz="2400" b="1" dirty="0" smtClean="0">
              <a:solidFill>
                <a:schemeClr val="bg1"/>
              </a:solidFill>
              <a:latin typeface="Montserrat" panose="00000500000000000000" pitchFamily="50" charset="0"/>
              <a:cs typeface="Times New Roman" panose="02020603050405020304" pitchFamily="18" charset="0"/>
            </a:endParaRPr>
          </a:p>
          <a:p>
            <a:r>
              <a:rPr lang="en-US" altLang="en-US" sz="1400" dirty="0" smtClean="0">
                <a:solidFill>
                  <a:schemeClr val="bg1"/>
                </a:solidFill>
                <a:latin typeface="Montserrat" panose="00000500000000000000" pitchFamily="50" charset="0"/>
                <a:cs typeface="Times New Roman" panose="02020603050405020304" pitchFamily="18" charset="0"/>
              </a:rPr>
              <a:t>The </a:t>
            </a:r>
            <a:r>
              <a:rPr lang="en-US" altLang="en-US" sz="1400" dirty="0">
                <a:solidFill>
                  <a:schemeClr val="bg1"/>
                </a:solidFill>
                <a:latin typeface="Montserrat" panose="00000500000000000000" pitchFamily="50" charset="0"/>
                <a:cs typeface="Times New Roman" panose="02020603050405020304" pitchFamily="18" charset="0"/>
              </a:rPr>
              <a:t>GSM frames are grouped together to form </a:t>
            </a:r>
            <a:r>
              <a:rPr lang="en-US" altLang="en-US" sz="1400" dirty="0" err="1">
                <a:solidFill>
                  <a:schemeClr val="bg1"/>
                </a:solidFill>
                <a:latin typeface="Montserrat" panose="00000500000000000000" pitchFamily="50" charset="0"/>
                <a:cs typeface="Times New Roman" panose="02020603050405020304" pitchFamily="18" charset="0"/>
              </a:rPr>
              <a:t>multiframes</a:t>
            </a:r>
            <a:r>
              <a:rPr lang="en-US" altLang="en-US" sz="1400" dirty="0">
                <a:solidFill>
                  <a:schemeClr val="bg1"/>
                </a:solidFill>
                <a:latin typeface="Montserrat" panose="00000500000000000000" pitchFamily="50" charset="0"/>
                <a:cs typeface="Times New Roman" panose="02020603050405020304" pitchFamily="18" charset="0"/>
              </a:rPr>
              <a:t> and in this way it is </a:t>
            </a:r>
          </a:p>
          <a:p>
            <a:r>
              <a:rPr lang="en-US" altLang="en-US" sz="1400" dirty="0" smtClean="0">
                <a:solidFill>
                  <a:schemeClr val="bg1"/>
                </a:solidFill>
                <a:latin typeface="Montserrat" panose="00000500000000000000" pitchFamily="50" charset="0"/>
                <a:cs typeface="Times New Roman" panose="02020603050405020304" pitchFamily="18" charset="0"/>
              </a:rPr>
              <a:t>possible </a:t>
            </a:r>
            <a:r>
              <a:rPr lang="en-US" altLang="en-US" sz="1400" dirty="0">
                <a:solidFill>
                  <a:schemeClr val="bg1"/>
                </a:solidFill>
                <a:latin typeface="Montserrat" panose="00000500000000000000" pitchFamily="50" charset="0"/>
                <a:cs typeface="Times New Roman" panose="02020603050405020304" pitchFamily="18" charset="0"/>
              </a:rPr>
              <a:t>to establish a time schedule for their operation and the network can be synchronized.</a:t>
            </a:r>
          </a:p>
          <a:p>
            <a:r>
              <a:rPr lang="en-US" altLang="en-US" sz="1400" dirty="0">
                <a:solidFill>
                  <a:schemeClr val="bg1"/>
                </a:solidFill>
                <a:latin typeface="Montserrat" panose="00000500000000000000" pitchFamily="50" charset="0"/>
                <a:cs typeface="Times New Roman" panose="02020603050405020304" pitchFamily="18" charset="0"/>
              </a:rPr>
              <a:t>There are several GSM </a:t>
            </a:r>
            <a:r>
              <a:rPr lang="en-US" altLang="en-US" sz="1400" dirty="0" err="1">
                <a:solidFill>
                  <a:schemeClr val="bg1"/>
                </a:solidFill>
                <a:latin typeface="Montserrat" panose="00000500000000000000" pitchFamily="50" charset="0"/>
                <a:cs typeface="Times New Roman" panose="02020603050405020304" pitchFamily="18" charset="0"/>
              </a:rPr>
              <a:t>multiframe</a:t>
            </a:r>
            <a:r>
              <a:rPr lang="en-US" altLang="en-US" sz="1400" dirty="0">
                <a:solidFill>
                  <a:schemeClr val="bg1"/>
                </a:solidFill>
                <a:latin typeface="Montserrat" panose="00000500000000000000" pitchFamily="50" charset="0"/>
                <a:cs typeface="Times New Roman" panose="02020603050405020304" pitchFamily="18" charset="0"/>
              </a:rPr>
              <a:t> structures</a:t>
            </a:r>
            <a:r>
              <a:rPr lang="en-US" altLang="en-US" sz="1400" dirty="0" smtClean="0">
                <a:solidFill>
                  <a:schemeClr val="bg1"/>
                </a:solidFill>
                <a:latin typeface="Montserrat" panose="00000500000000000000" pitchFamily="50" charset="0"/>
                <a:cs typeface="Times New Roman" panose="02020603050405020304" pitchFamily="18" charset="0"/>
              </a:rPr>
              <a:t>:</a:t>
            </a:r>
          </a:p>
          <a:p>
            <a:endParaRPr lang="en-US" altLang="en-US" sz="1600" dirty="0">
              <a:solidFill>
                <a:schemeClr val="bg1"/>
              </a:solidFill>
              <a:latin typeface="Montserrat" panose="00000500000000000000" pitchFamily="50" charset="0"/>
              <a:cs typeface="Times New Roman" panose="02020603050405020304" pitchFamily="18" charset="0"/>
            </a:endParaRPr>
          </a:p>
          <a:p>
            <a:r>
              <a:rPr lang="en-US" altLang="en-US" sz="2400" b="1" dirty="0">
                <a:solidFill>
                  <a:schemeClr val="bg1"/>
                </a:solidFill>
                <a:latin typeface="Montserrat" panose="00000500000000000000" pitchFamily="50" charset="0"/>
                <a:cs typeface="Times New Roman" panose="02020603050405020304" pitchFamily="18" charset="0"/>
              </a:rPr>
              <a:t>Traffic </a:t>
            </a:r>
            <a:r>
              <a:rPr lang="en-US" altLang="en-US" sz="2400" b="1" dirty="0" err="1">
                <a:solidFill>
                  <a:schemeClr val="bg1"/>
                </a:solidFill>
                <a:latin typeface="Montserrat" panose="00000500000000000000" pitchFamily="50" charset="0"/>
                <a:cs typeface="Times New Roman" panose="02020603050405020304" pitchFamily="18" charset="0"/>
              </a:rPr>
              <a:t>multiframe</a:t>
            </a:r>
            <a:r>
              <a:rPr lang="en-US" altLang="en-US" sz="2400" b="1" i="1" dirty="0">
                <a:solidFill>
                  <a:schemeClr val="bg1"/>
                </a:solidFill>
                <a:latin typeface="Montserrat" panose="00000500000000000000" pitchFamily="50" charset="0"/>
                <a:cs typeface="Times New Roman" panose="02020603050405020304" pitchFamily="18" charset="0"/>
              </a:rPr>
              <a:t>: </a:t>
            </a:r>
            <a:endParaRPr lang="en-US" altLang="en-US" sz="2400" b="1" i="1" dirty="0" smtClean="0">
              <a:solidFill>
                <a:schemeClr val="bg1"/>
              </a:solidFill>
              <a:latin typeface="Montserrat" panose="00000500000000000000" pitchFamily="50" charset="0"/>
              <a:cs typeface="Times New Roman" panose="02020603050405020304" pitchFamily="18" charset="0"/>
            </a:endParaRPr>
          </a:p>
          <a:p>
            <a:r>
              <a:rPr lang="en-US" altLang="en-US" sz="1400" dirty="0" smtClean="0">
                <a:solidFill>
                  <a:schemeClr val="bg1"/>
                </a:solidFill>
                <a:latin typeface="Montserrat" panose="00000500000000000000" pitchFamily="50" charset="0"/>
                <a:cs typeface="Times New Roman" panose="02020603050405020304" pitchFamily="18" charset="0"/>
              </a:rPr>
              <a:t>The </a:t>
            </a:r>
            <a:r>
              <a:rPr lang="en-US" altLang="en-US" sz="1400" dirty="0">
                <a:solidFill>
                  <a:schemeClr val="bg1"/>
                </a:solidFill>
                <a:latin typeface="Montserrat" panose="00000500000000000000" pitchFamily="50" charset="0"/>
                <a:cs typeface="Times New Roman" panose="02020603050405020304" pitchFamily="18" charset="0"/>
              </a:rPr>
              <a:t>Traffic Channel frames are organized into </a:t>
            </a:r>
            <a:r>
              <a:rPr lang="en-US" altLang="en-US" sz="1400" dirty="0" err="1">
                <a:solidFill>
                  <a:schemeClr val="bg1"/>
                </a:solidFill>
                <a:latin typeface="Montserrat" panose="00000500000000000000" pitchFamily="50" charset="0"/>
                <a:cs typeface="Times New Roman" panose="02020603050405020304" pitchFamily="18" charset="0"/>
              </a:rPr>
              <a:t>multiframes</a:t>
            </a:r>
            <a:r>
              <a:rPr lang="en-US" altLang="en-US" sz="1400" dirty="0">
                <a:solidFill>
                  <a:schemeClr val="bg1"/>
                </a:solidFill>
                <a:latin typeface="Montserrat" panose="00000500000000000000" pitchFamily="50" charset="0"/>
                <a:cs typeface="Times New Roman" panose="02020603050405020304" pitchFamily="18" charset="0"/>
              </a:rPr>
              <a:t> consisting of 26 bursts and taking 120 </a:t>
            </a:r>
            <a:r>
              <a:rPr lang="en-US" altLang="en-US" sz="1400" dirty="0" err="1">
                <a:solidFill>
                  <a:schemeClr val="bg1"/>
                </a:solidFill>
                <a:latin typeface="Montserrat" panose="00000500000000000000" pitchFamily="50" charset="0"/>
                <a:cs typeface="Times New Roman" panose="02020603050405020304" pitchFamily="18" charset="0"/>
              </a:rPr>
              <a:t>ms.</a:t>
            </a:r>
            <a:r>
              <a:rPr lang="en-US" altLang="en-US" sz="1400" dirty="0">
                <a:solidFill>
                  <a:schemeClr val="bg1"/>
                </a:solidFill>
                <a:latin typeface="Montserrat" panose="00000500000000000000" pitchFamily="50" charset="0"/>
                <a:cs typeface="Times New Roman" panose="02020603050405020304" pitchFamily="18" charset="0"/>
              </a:rPr>
              <a:t> In a traffic </a:t>
            </a:r>
            <a:r>
              <a:rPr lang="en-US" altLang="en-US" sz="1400" dirty="0" err="1">
                <a:solidFill>
                  <a:schemeClr val="bg1"/>
                </a:solidFill>
                <a:latin typeface="Montserrat" panose="00000500000000000000" pitchFamily="50" charset="0"/>
                <a:cs typeface="Times New Roman" panose="02020603050405020304" pitchFamily="18" charset="0"/>
              </a:rPr>
              <a:t>multiframe</a:t>
            </a:r>
            <a:r>
              <a:rPr lang="en-US" altLang="en-US" sz="1400" dirty="0">
                <a:solidFill>
                  <a:schemeClr val="bg1"/>
                </a:solidFill>
                <a:latin typeface="Montserrat" panose="00000500000000000000" pitchFamily="50" charset="0"/>
                <a:cs typeface="Times New Roman" panose="02020603050405020304" pitchFamily="18" charset="0"/>
              </a:rPr>
              <a:t>, 24 bursts are used for traffic. These are numbered 0 to 11 and 13 to 24. One of the remaining bursts is then used to accommodate the SACCH, the remaining frame remaining free. The actual position used alternates between position 12 and 25</a:t>
            </a:r>
            <a:r>
              <a:rPr lang="en-US" altLang="en-US" sz="1400" dirty="0" smtClean="0">
                <a:solidFill>
                  <a:schemeClr val="bg1"/>
                </a:solidFill>
                <a:latin typeface="Montserrat" panose="00000500000000000000" pitchFamily="50" charset="0"/>
                <a:cs typeface="Times New Roman" panose="02020603050405020304" pitchFamily="18" charset="0"/>
              </a:rPr>
              <a:t>.</a:t>
            </a:r>
          </a:p>
          <a:p>
            <a:endParaRPr lang="en-US" altLang="en-US" sz="2000" dirty="0">
              <a:solidFill>
                <a:schemeClr val="bg1"/>
              </a:solidFill>
              <a:latin typeface="Montserrat" panose="00000500000000000000" pitchFamily="50" charset="0"/>
              <a:cs typeface="Times New Roman" panose="02020603050405020304" pitchFamily="18" charset="0"/>
            </a:endParaRPr>
          </a:p>
          <a:p>
            <a:r>
              <a:rPr lang="en-US" altLang="en-US" sz="2400" b="1" dirty="0">
                <a:solidFill>
                  <a:schemeClr val="bg1"/>
                </a:solidFill>
                <a:latin typeface="Montserrat" panose="00000500000000000000" pitchFamily="50" charset="0"/>
                <a:cs typeface="Times New Roman" panose="02020603050405020304" pitchFamily="18" charset="0"/>
              </a:rPr>
              <a:t>Control </a:t>
            </a:r>
            <a:r>
              <a:rPr lang="en-US" altLang="en-US" sz="2400" b="1" dirty="0" err="1">
                <a:solidFill>
                  <a:schemeClr val="bg1"/>
                </a:solidFill>
                <a:latin typeface="Montserrat" panose="00000500000000000000" pitchFamily="50" charset="0"/>
                <a:cs typeface="Times New Roman" panose="02020603050405020304" pitchFamily="18" charset="0"/>
              </a:rPr>
              <a:t>multiframe</a:t>
            </a:r>
            <a:r>
              <a:rPr lang="en-US" altLang="en-US" sz="2400" b="1" i="1" dirty="0">
                <a:solidFill>
                  <a:schemeClr val="bg1"/>
                </a:solidFill>
                <a:latin typeface="Montserrat" panose="00000500000000000000" pitchFamily="50" charset="0"/>
                <a:cs typeface="Times New Roman" panose="02020603050405020304" pitchFamily="18" charset="0"/>
              </a:rPr>
              <a:t>:  </a:t>
            </a:r>
            <a:endParaRPr lang="en-US" altLang="en-US" sz="2400" b="1" i="1" dirty="0" smtClean="0">
              <a:solidFill>
                <a:schemeClr val="bg1"/>
              </a:solidFill>
              <a:latin typeface="Montserrat" panose="00000500000000000000" pitchFamily="50" charset="0"/>
              <a:cs typeface="Times New Roman" panose="02020603050405020304" pitchFamily="18" charset="0"/>
            </a:endParaRPr>
          </a:p>
          <a:p>
            <a:r>
              <a:rPr lang="en-US" altLang="en-US" sz="1400" dirty="0" smtClean="0">
                <a:solidFill>
                  <a:schemeClr val="bg1"/>
                </a:solidFill>
                <a:latin typeface="Montserrat" panose="00000500000000000000" pitchFamily="50" charset="0"/>
                <a:cs typeface="Times New Roman" panose="02020603050405020304" pitchFamily="18" charset="0"/>
              </a:rPr>
              <a:t>The </a:t>
            </a:r>
            <a:r>
              <a:rPr lang="en-US" altLang="en-US" sz="1400" dirty="0">
                <a:solidFill>
                  <a:schemeClr val="bg1"/>
                </a:solidFill>
                <a:latin typeface="Montserrat" panose="00000500000000000000" pitchFamily="50" charset="0"/>
                <a:cs typeface="Times New Roman" panose="02020603050405020304" pitchFamily="18" charset="0"/>
              </a:rPr>
              <a:t>Control Channel </a:t>
            </a:r>
            <a:r>
              <a:rPr lang="en-US" altLang="en-US" sz="1400" dirty="0" err="1">
                <a:solidFill>
                  <a:schemeClr val="bg1"/>
                </a:solidFill>
                <a:latin typeface="Montserrat" panose="00000500000000000000" pitchFamily="50" charset="0"/>
                <a:cs typeface="Times New Roman" panose="02020603050405020304" pitchFamily="18" charset="0"/>
              </a:rPr>
              <a:t>multiframe</a:t>
            </a:r>
            <a:r>
              <a:rPr lang="en-US" altLang="en-US" sz="1400" dirty="0">
                <a:solidFill>
                  <a:schemeClr val="bg1"/>
                </a:solidFill>
                <a:latin typeface="Montserrat" panose="00000500000000000000" pitchFamily="50" charset="0"/>
                <a:cs typeface="Times New Roman" panose="02020603050405020304" pitchFamily="18" charset="0"/>
              </a:rPr>
              <a:t> that comprises 51 bursts and occupies 235.4ms. This always occurs on the beacon frequency in time slot zero and it may also occur within slots 2, 4 and 6 of the beacon frequency as well. This </a:t>
            </a:r>
            <a:r>
              <a:rPr lang="en-US" altLang="en-US" sz="1400" dirty="0" err="1">
                <a:solidFill>
                  <a:schemeClr val="bg1"/>
                </a:solidFill>
                <a:latin typeface="Montserrat" panose="00000500000000000000" pitchFamily="50" charset="0"/>
                <a:cs typeface="Times New Roman" panose="02020603050405020304" pitchFamily="18" charset="0"/>
              </a:rPr>
              <a:t>multiframe</a:t>
            </a:r>
            <a:r>
              <a:rPr lang="en-US" altLang="en-US" sz="1400" dirty="0">
                <a:solidFill>
                  <a:schemeClr val="bg1"/>
                </a:solidFill>
                <a:latin typeface="Montserrat" panose="00000500000000000000" pitchFamily="50" charset="0"/>
                <a:cs typeface="Times New Roman" panose="02020603050405020304" pitchFamily="18" charset="0"/>
              </a:rPr>
              <a:t> is subdivided into logical channels which are time-scheduled. These logical channels and functions include the following:</a:t>
            </a:r>
          </a:p>
          <a:p>
            <a:r>
              <a:rPr lang="en-US" altLang="en-US" sz="1400" dirty="0">
                <a:solidFill>
                  <a:schemeClr val="bg1"/>
                </a:solidFill>
                <a:latin typeface="Montserrat" panose="00000500000000000000" pitchFamily="50" charset="0"/>
                <a:cs typeface="Times New Roman" panose="02020603050405020304" pitchFamily="18" charset="0"/>
              </a:rPr>
              <a:t>Frequency correction burst, Synchronization burst, Broadcast channel (BCH), Paging and Access </a:t>
            </a:r>
          </a:p>
          <a:p>
            <a:r>
              <a:rPr lang="en-US" altLang="en-US" sz="1400" dirty="0">
                <a:solidFill>
                  <a:schemeClr val="bg1"/>
                </a:solidFill>
                <a:latin typeface="Montserrat" panose="00000500000000000000" pitchFamily="50" charset="0"/>
                <a:cs typeface="Times New Roman" panose="02020603050405020304" pitchFamily="18" charset="0"/>
              </a:rPr>
              <a:t>Grant Channel (PACCH) ,Stand Alone Dedicated Control Channel (SDCCH)</a:t>
            </a:r>
          </a:p>
          <a:p>
            <a:r>
              <a:rPr lang="en-US" altLang="en-US" sz="1400" dirty="0">
                <a:solidFill>
                  <a:schemeClr val="bg1"/>
                </a:solidFill>
                <a:latin typeface="Montserrat" panose="00000500000000000000" pitchFamily="50" charset="0"/>
                <a:cs typeface="Times New Roman" panose="02020603050405020304" pitchFamily="18" charset="0"/>
              </a:rPr>
              <a:t>GSM </a:t>
            </a:r>
            <a:r>
              <a:rPr lang="en-US" altLang="en-US" sz="1400" dirty="0" err="1">
                <a:solidFill>
                  <a:schemeClr val="bg1"/>
                </a:solidFill>
                <a:latin typeface="Montserrat" panose="00000500000000000000" pitchFamily="50" charset="0"/>
                <a:cs typeface="Times New Roman" panose="02020603050405020304" pitchFamily="18" charset="0"/>
              </a:rPr>
              <a:t>Superframe</a:t>
            </a:r>
            <a:r>
              <a:rPr lang="en-US" altLang="en-US" sz="1400" dirty="0">
                <a:solidFill>
                  <a:schemeClr val="bg1"/>
                </a:solidFill>
                <a:latin typeface="Montserrat" panose="00000500000000000000" pitchFamily="50" charset="0"/>
                <a:cs typeface="Times New Roman" panose="02020603050405020304" pitchFamily="18" charset="0"/>
              </a:rPr>
              <a:t>: </a:t>
            </a:r>
            <a:r>
              <a:rPr lang="en-US" altLang="en-US" sz="1400" dirty="0" err="1">
                <a:solidFill>
                  <a:schemeClr val="bg1"/>
                </a:solidFill>
                <a:latin typeface="Montserrat" panose="00000500000000000000" pitchFamily="50" charset="0"/>
                <a:cs typeface="Times New Roman" panose="02020603050405020304" pitchFamily="18" charset="0"/>
              </a:rPr>
              <a:t>Multiframes</a:t>
            </a:r>
            <a:r>
              <a:rPr lang="en-US" altLang="en-US" sz="1400" dirty="0">
                <a:solidFill>
                  <a:schemeClr val="bg1"/>
                </a:solidFill>
                <a:latin typeface="Montserrat" panose="00000500000000000000" pitchFamily="50" charset="0"/>
                <a:cs typeface="Times New Roman" panose="02020603050405020304" pitchFamily="18" charset="0"/>
              </a:rPr>
              <a:t> are then constructed into </a:t>
            </a:r>
            <a:r>
              <a:rPr lang="en-US" altLang="en-US" sz="1400" dirty="0" err="1">
                <a:solidFill>
                  <a:schemeClr val="bg1"/>
                </a:solidFill>
                <a:latin typeface="Montserrat" panose="00000500000000000000" pitchFamily="50" charset="0"/>
                <a:cs typeface="Times New Roman" panose="02020603050405020304" pitchFamily="18" charset="0"/>
              </a:rPr>
              <a:t>superframes</a:t>
            </a:r>
            <a:r>
              <a:rPr lang="en-US" altLang="en-US" sz="1400" dirty="0">
                <a:solidFill>
                  <a:schemeClr val="bg1"/>
                </a:solidFill>
                <a:latin typeface="Montserrat" panose="00000500000000000000" pitchFamily="50" charset="0"/>
                <a:cs typeface="Times New Roman" panose="02020603050405020304" pitchFamily="18" charset="0"/>
              </a:rPr>
              <a:t> taking 6.12 seconds.</a:t>
            </a:r>
          </a:p>
          <a:p>
            <a:r>
              <a:rPr lang="en-US" altLang="en-US" sz="1400" dirty="0" smtClean="0">
                <a:solidFill>
                  <a:schemeClr val="bg1"/>
                </a:solidFill>
                <a:latin typeface="Montserrat" panose="00000500000000000000" pitchFamily="50" charset="0"/>
                <a:cs typeface="Times New Roman" panose="02020603050405020304" pitchFamily="18" charset="0"/>
              </a:rPr>
              <a:t>These </a:t>
            </a:r>
            <a:r>
              <a:rPr lang="en-US" altLang="en-US" sz="1400" dirty="0">
                <a:solidFill>
                  <a:schemeClr val="bg1"/>
                </a:solidFill>
                <a:latin typeface="Montserrat" panose="00000500000000000000" pitchFamily="50" charset="0"/>
                <a:cs typeface="Times New Roman" panose="02020603050405020304" pitchFamily="18" charset="0"/>
              </a:rPr>
              <a:t>consist of 51 traffic </a:t>
            </a:r>
            <a:r>
              <a:rPr lang="en-US" altLang="en-US" sz="1400" dirty="0" err="1">
                <a:solidFill>
                  <a:schemeClr val="bg1"/>
                </a:solidFill>
                <a:latin typeface="Montserrat" panose="00000500000000000000" pitchFamily="50" charset="0"/>
                <a:cs typeface="Times New Roman" panose="02020603050405020304" pitchFamily="18" charset="0"/>
              </a:rPr>
              <a:t>multiframes</a:t>
            </a:r>
            <a:r>
              <a:rPr lang="en-US" altLang="en-US" sz="1400" dirty="0">
                <a:solidFill>
                  <a:schemeClr val="bg1"/>
                </a:solidFill>
                <a:latin typeface="Montserrat" panose="00000500000000000000" pitchFamily="50" charset="0"/>
                <a:cs typeface="Times New Roman" panose="02020603050405020304" pitchFamily="18" charset="0"/>
              </a:rPr>
              <a:t> or 26 control </a:t>
            </a:r>
            <a:r>
              <a:rPr lang="en-US" altLang="en-US" sz="1400" dirty="0" err="1">
                <a:solidFill>
                  <a:schemeClr val="bg1"/>
                </a:solidFill>
                <a:latin typeface="Montserrat" panose="00000500000000000000" pitchFamily="50" charset="0"/>
                <a:cs typeface="Times New Roman" panose="02020603050405020304" pitchFamily="18" charset="0"/>
              </a:rPr>
              <a:t>multiframes</a:t>
            </a:r>
            <a:r>
              <a:rPr lang="en-US" altLang="en-US" sz="1400" dirty="0">
                <a:solidFill>
                  <a:schemeClr val="bg1"/>
                </a:solidFill>
                <a:latin typeface="Montserrat" panose="00000500000000000000" pitchFamily="50" charset="0"/>
                <a:cs typeface="Times New Roman" panose="02020603050405020304" pitchFamily="18" charset="0"/>
              </a:rPr>
              <a:t>. As the traffic </a:t>
            </a:r>
            <a:r>
              <a:rPr lang="en-US" altLang="en-US" sz="1400" dirty="0" err="1">
                <a:solidFill>
                  <a:schemeClr val="bg1"/>
                </a:solidFill>
                <a:latin typeface="Montserrat" panose="00000500000000000000" pitchFamily="50" charset="0"/>
                <a:cs typeface="Times New Roman" panose="02020603050405020304" pitchFamily="18" charset="0"/>
              </a:rPr>
              <a:t>multiframes</a:t>
            </a:r>
            <a:r>
              <a:rPr lang="en-US" altLang="en-US" sz="1400" dirty="0">
                <a:solidFill>
                  <a:schemeClr val="bg1"/>
                </a:solidFill>
                <a:latin typeface="Montserrat" panose="00000500000000000000" pitchFamily="50" charset="0"/>
                <a:cs typeface="Times New Roman" panose="02020603050405020304" pitchFamily="18" charset="0"/>
              </a:rPr>
              <a:t> are 26 </a:t>
            </a:r>
          </a:p>
          <a:p>
            <a:r>
              <a:rPr lang="en-US" altLang="en-US" sz="1400" dirty="0" smtClean="0">
                <a:solidFill>
                  <a:schemeClr val="bg1"/>
                </a:solidFill>
                <a:latin typeface="Montserrat" panose="00000500000000000000" pitchFamily="50" charset="0"/>
                <a:cs typeface="Times New Roman" panose="02020603050405020304" pitchFamily="18" charset="0"/>
              </a:rPr>
              <a:t>bursts </a:t>
            </a:r>
            <a:r>
              <a:rPr lang="en-US" altLang="en-US" sz="1400" dirty="0">
                <a:solidFill>
                  <a:schemeClr val="bg1"/>
                </a:solidFill>
                <a:latin typeface="Montserrat" panose="00000500000000000000" pitchFamily="50" charset="0"/>
                <a:cs typeface="Times New Roman" panose="02020603050405020304" pitchFamily="18" charset="0"/>
              </a:rPr>
              <a:t>long and the control </a:t>
            </a:r>
            <a:r>
              <a:rPr lang="en-US" altLang="en-US" sz="1400" dirty="0" err="1">
                <a:solidFill>
                  <a:schemeClr val="bg1"/>
                </a:solidFill>
                <a:latin typeface="Montserrat" panose="00000500000000000000" pitchFamily="50" charset="0"/>
                <a:cs typeface="Times New Roman" panose="02020603050405020304" pitchFamily="18" charset="0"/>
              </a:rPr>
              <a:t>multiframes</a:t>
            </a:r>
            <a:r>
              <a:rPr lang="en-US" altLang="en-US" sz="1400" dirty="0">
                <a:solidFill>
                  <a:schemeClr val="bg1"/>
                </a:solidFill>
                <a:latin typeface="Montserrat" panose="00000500000000000000" pitchFamily="50" charset="0"/>
                <a:cs typeface="Times New Roman" panose="02020603050405020304" pitchFamily="18" charset="0"/>
              </a:rPr>
              <a:t> are 51 bursts long, the different number of traffic and control </a:t>
            </a:r>
            <a:r>
              <a:rPr lang="en-US" altLang="en-US" sz="1400" dirty="0" err="1" smtClean="0">
                <a:solidFill>
                  <a:schemeClr val="bg1"/>
                </a:solidFill>
                <a:latin typeface="Montserrat" panose="00000500000000000000" pitchFamily="50" charset="0"/>
                <a:cs typeface="Times New Roman" panose="02020603050405020304" pitchFamily="18" charset="0"/>
              </a:rPr>
              <a:t>multiframes</a:t>
            </a:r>
            <a:r>
              <a:rPr lang="en-US" altLang="en-US" sz="1400" dirty="0" smtClean="0">
                <a:solidFill>
                  <a:schemeClr val="bg1"/>
                </a:solidFill>
                <a:latin typeface="Montserrat" panose="00000500000000000000" pitchFamily="50" charset="0"/>
                <a:cs typeface="Times New Roman" panose="02020603050405020304" pitchFamily="18" charset="0"/>
              </a:rPr>
              <a:t> </a:t>
            </a:r>
            <a:r>
              <a:rPr lang="en-US" altLang="en-US" sz="1400" dirty="0">
                <a:solidFill>
                  <a:schemeClr val="bg1"/>
                </a:solidFill>
                <a:latin typeface="Montserrat" panose="00000500000000000000" pitchFamily="50" charset="0"/>
                <a:cs typeface="Times New Roman" panose="02020603050405020304" pitchFamily="18" charset="0"/>
              </a:rPr>
              <a:t>within the </a:t>
            </a:r>
            <a:r>
              <a:rPr lang="en-US" altLang="en-US" sz="1400" dirty="0" err="1">
                <a:solidFill>
                  <a:schemeClr val="bg1"/>
                </a:solidFill>
                <a:latin typeface="Montserrat" panose="00000500000000000000" pitchFamily="50" charset="0"/>
                <a:cs typeface="Times New Roman" panose="02020603050405020304" pitchFamily="18" charset="0"/>
              </a:rPr>
              <a:t>superframe</a:t>
            </a:r>
            <a:r>
              <a:rPr lang="en-US" altLang="en-US" sz="1400" dirty="0">
                <a:solidFill>
                  <a:schemeClr val="bg1"/>
                </a:solidFill>
                <a:latin typeface="Montserrat" panose="00000500000000000000" pitchFamily="50" charset="0"/>
                <a:cs typeface="Times New Roman" panose="02020603050405020304" pitchFamily="18" charset="0"/>
              </a:rPr>
              <a:t>, brings them back into line again taking exactly the same interval</a:t>
            </a:r>
            <a:endParaRPr lang="en-US" altLang="en-US" sz="1400" dirty="0">
              <a:solidFill>
                <a:schemeClr val="bg1"/>
              </a:solidFill>
              <a:latin typeface="Montserrat" panose="00000500000000000000" pitchFamily="50"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flipV="1">
            <a:off x="317500" y="804529"/>
            <a:ext cx="1136762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p:nvSpPr>
        <p:spPr>
          <a:xfrm>
            <a:off x="10124738" y="438455"/>
            <a:ext cx="2067262" cy="369332"/>
          </a:xfrm>
          <a:prstGeom prst="rect">
            <a:avLst/>
          </a:prstGeom>
        </p:spPr>
        <p:txBody>
          <a:bodyPr wrap="square">
            <a:spAutoFit/>
          </a:bodyPr>
          <a:lstStyle/>
          <a:p>
            <a:r>
              <a:rPr lang="en-US" altLang="en-US" b="1" i="1" dirty="0" smtClean="0">
                <a:solidFill>
                  <a:schemeClr val="bg1"/>
                </a:solidFill>
                <a:latin typeface="Montserrat" panose="00000500000000000000" pitchFamily="50" charset="0"/>
                <a:cs typeface="Times New Roman" panose="02020603050405020304" pitchFamily="18" charset="0"/>
              </a:rPr>
              <a:t>GSM Frames</a:t>
            </a:r>
            <a:endParaRPr lang="en-US" altLang="en-US" i="1" dirty="0">
              <a:solidFill>
                <a:schemeClr val="bg1"/>
              </a:solidFill>
              <a:latin typeface="Montserrat" panose="00000500000000000000" pitchFamily="50" charset="0"/>
              <a:cs typeface="Times New Roman" panose="02020603050405020304" pitchFamily="18" charset="0"/>
            </a:endParaRPr>
          </a:p>
        </p:txBody>
      </p:sp>
    </p:spTree>
    <p:extLst>
      <p:ext uri="{BB962C8B-B14F-4D97-AF65-F5344CB8AC3E}">
        <p14:creationId xmlns:p14="http://schemas.microsoft.com/office/powerpoint/2010/main" val="15920413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2000" cy="6857999"/>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175300" y="1046739"/>
            <a:ext cx="10162499" cy="5139869"/>
          </a:xfrm>
          <a:prstGeom prst="rect">
            <a:avLst/>
          </a:prstGeom>
        </p:spPr>
        <p:txBody>
          <a:bodyPr wrap="square">
            <a:spAutoFit/>
          </a:bodyPr>
          <a:lstStyle/>
          <a:p>
            <a:r>
              <a:rPr lang="en-US" altLang="en-US" sz="2800" b="1" dirty="0">
                <a:solidFill>
                  <a:schemeClr val="bg1"/>
                </a:solidFill>
                <a:latin typeface="Montserrat" panose="00000500000000000000" pitchFamily="50" charset="0"/>
                <a:cs typeface="Times New Roman" panose="02020603050405020304" pitchFamily="18" charset="0"/>
              </a:rPr>
              <a:t>GSM </a:t>
            </a:r>
            <a:r>
              <a:rPr lang="en-US" altLang="en-US" sz="2800" b="1" dirty="0" err="1">
                <a:solidFill>
                  <a:schemeClr val="bg1"/>
                </a:solidFill>
                <a:latin typeface="Montserrat" panose="00000500000000000000" pitchFamily="50" charset="0"/>
                <a:cs typeface="Times New Roman" panose="02020603050405020304" pitchFamily="18" charset="0"/>
              </a:rPr>
              <a:t>Hyperframe</a:t>
            </a:r>
            <a:r>
              <a:rPr lang="en-US" altLang="en-US" sz="2800" b="1" dirty="0" smtClean="0">
                <a:solidFill>
                  <a:schemeClr val="bg1"/>
                </a:solidFill>
                <a:latin typeface="Montserrat" panose="00000500000000000000" pitchFamily="50" charset="0"/>
                <a:cs typeface="Times New Roman" panose="02020603050405020304" pitchFamily="18" charset="0"/>
              </a:rPr>
              <a:t>:</a:t>
            </a:r>
          </a:p>
          <a:p>
            <a:r>
              <a:rPr lang="en-US" altLang="en-US" sz="1600" dirty="0" smtClean="0">
                <a:solidFill>
                  <a:schemeClr val="bg1"/>
                </a:solidFill>
                <a:latin typeface="Montserrat" panose="00000500000000000000" pitchFamily="50" charset="0"/>
                <a:cs typeface="Times New Roman" panose="02020603050405020304" pitchFamily="18" charset="0"/>
              </a:rPr>
              <a:t>Above </a:t>
            </a:r>
            <a:r>
              <a:rPr lang="en-US" altLang="en-US" sz="1600" dirty="0">
                <a:solidFill>
                  <a:schemeClr val="bg1"/>
                </a:solidFill>
                <a:latin typeface="Montserrat" panose="00000500000000000000" pitchFamily="50" charset="0"/>
                <a:cs typeface="Times New Roman" panose="02020603050405020304" pitchFamily="18" charset="0"/>
              </a:rPr>
              <a:t>this 2048 </a:t>
            </a:r>
            <a:r>
              <a:rPr lang="en-US" altLang="en-US" sz="1600" dirty="0" err="1">
                <a:solidFill>
                  <a:schemeClr val="bg1"/>
                </a:solidFill>
                <a:latin typeface="Montserrat" panose="00000500000000000000" pitchFamily="50" charset="0"/>
                <a:cs typeface="Times New Roman" panose="02020603050405020304" pitchFamily="18" charset="0"/>
              </a:rPr>
              <a:t>superframes</a:t>
            </a:r>
            <a:r>
              <a:rPr lang="en-US" altLang="en-US" sz="1600" dirty="0">
                <a:solidFill>
                  <a:schemeClr val="bg1"/>
                </a:solidFill>
                <a:latin typeface="Montserrat" panose="00000500000000000000" pitchFamily="50" charset="0"/>
                <a:cs typeface="Times New Roman" panose="02020603050405020304" pitchFamily="18" charset="0"/>
              </a:rPr>
              <a:t> (i.e. 2 to the power 11) are grouped to</a:t>
            </a:r>
          </a:p>
          <a:p>
            <a:r>
              <a:rPr lang="en-US" altLang="en-US" sz="1600" dirty="0" smtClean="0">
                <a:solidFill>
                  <a:schemeClr val="bg1"/>
                </a:solidFill>
                <a:latin typeface="Montserrat" panose="00000500000000000000" pitchFamily="50" charset="0"/>
                <a:cs typeface="Times New Roman" panose="02020603050405020304" pitchFamily="18" charset="0"/>
              </a:rPr>
              <a:t>form </a:t>
            </a:r>
            <a:r>
              <a:rPr lang="en-US" altLang="en-US" sz="1600" dirty="0">
                <a:solidFill>
                  <a:schemeClr val="bg1"/>
                </a:solidFill>
                <a:latin typeface="Montserrat" panose="00000500000000000000" pitchFamily="50" charset="0"/>
                <a:cs typeface="Times New Roman" panose="02020603050405020304" pitchFamily="18" charset="0"/>
              </a:rPr>
              <a:t>one </a:t>
            </a:r>
            <a:r>
              <a:rPr lang="en-US" altLang="en-US" sz="1600" dirty="0" err="1">
                <a:solidFill>
                  <a:schemeClr val="bg1"/>
                </a:solidFill>
                <a:latin typeface="Montserrat" panose="00000500000000000000" pitchFamily="50" charset="0"/>
                <a:cs typeface="Times New Roman" panose="02020603050405020304" pitchFamily="18" charset="0"/>
              </a:rPr>
              <a:t>hyperframe</a:t>
            </a:r>
            <a:r>
              <a:rPr lang="en-US" altLang="en-US" sz="1600" dirty="0">
                <a:solidFill>
                  <a:schemeClr val="bg1"/>
                </a:solidFill>
                <a:latin typeface="Montserrat" panose="00000500000000000000" pitchFamily="50" charset="0"/>
                <a:cs typeface="Times New Roman" panose="02020603050405020304" pitchFamily="18" charset="0"/>
              </a:rPr>
              <a:t> which repeats every 3 hours 28 minutes 53.76 seconds. It is the largest time  </a:t>
            </a:r>
          </a:p>
          <a:p>
            <a:r>
              <a:rPr lang="en-US" altLang="en-US" sz="1600" dirty="0" smtClean="0">
                <a:solidFill>
                  <a:schemeClr val="bg1"/>
                </a:solidFill>
                <a:latin typeface="Montserrat" panose="00000500000000000000" pitchFamily="50" charset="0"/>
                <a:cs typeface="Times New Roman" panose="02020603050405020304" pitchFamily="18" charset="0"/>
              </a:rPr>
              <a:t>interval </a:t>
            </a:r>
            <a:r>
              <a:rPr lang="en-US" altLang="en-US" sz="1600" dirty="0">
                <a:solidFill>
                  <a:schemeClr val="bg1"/>
                </a:solidFill>
                <a:latin typeface="Montserrat" panose="00000500000000000000" pitchFamily="50" charset="0"/>
                <a:cs typeface="Times New Roman" panose="02020603050405020304" pitchFamily="18" charset="0"/>
              </a:rPr>
              <a:t>within the GSM frame structure.</a:t>
            </a:r>
          </a:p>
          <a:p>
            <a:r>
              <a:rPr lang="en-US" altLang="en-US" sz="1600" dirty="0">
                <a:solidFill>
                  <a:schemeClr val="bg1"/>
                </a:solidFill>
                <a:latin typeface="Montserrat" panose="00000500000000000000" pitchFamily="50" charset="0"/>
                <a:cs typeface="Times New Roman" panose="02020603050405020304" pitchFamily="18" charset="0"/>
              </a:rPr>
              <a:t>Within the GSM </a:t>
            </a:r>
            <a:r>
              <a:rPr lang="en-US" altLang="en-US" sz="1600" dirty="0" err="1">
                <a:solidFill>
                  <a:schemeClr val="bg1"/>
                </a:solidFill>
                <a:latin typeface="Montserrat" panose="00000500000000000000" pitchFamily="50" charset="0"/>
                <a:cs typeface="Times New Roman" panose="02020603050405020304" pitchFamily="18" charset="0"/>
              </a:rPr>
              <a:t>hyperframe</a:t>
            </a:r>
            <a:r>
              <a:rPr lang="en-US" altLang="en-US" sz="1600" dirty="0">
                <a:solidFill>
                  <a:schemeClr val="bg1"/>
                </a:solidFill>
                <a:latin typeface="Montserrat" panose="00000500000000000000" pitchFamily="50" charset="0"/>
                <a:cs typeface="Times New Roman" panose="02020603050405020304" pitchFamily="18" charset="0"/>
              </a:rPr>
              <a:t> there is a counter and every time slot has a unique sequential number comprising the frame number and time slot number. This is used to maintain synchronization of the different scheduled operations with the GSM frame structure. These include functions such as:</a:t>
            </a:r>
          </a:p>
          <a:p>
            <a:r>
              <a:rPr lang="en-US" altLang="en-US" sz="1600" dirty="0">
                <a:solidFill>
                  <a:schemeClr val="bg1"/>
                </a:solidFill>
                <a:latin typeface="Montserrat" panose="00000500000000000000" pitchFamily="50" charset="0"/>
                <a:cs typeface="Times New Roman" panose="02020603050405020304" pitchFamily="18" charset="0"/>
              </a:rPr>
              <a:t>  </a:t>
            </a:r>
            <a:endParaRPr lang="en-US" altLang="en-US" sz="1600" dirty="0" smtClean="0">
              <a:solidFill>
                <a:schemeClr val="bg1"/>
              </a:solidFill>
              <a:latin typeface="Montserrat" panose="00000500000000000000" pitchFamily="50" charset="0"/>
              <a:cs typeface="Times New Roman" panose="02020603050405020304" pitchFamily="18" charset="0"/>
            </a:endParaRPr>
          </a:p>
          <a:p>
            <a:r>
              <a:rPr lang="en-US" altLang="en-US" sz="2800" b="1" dirty="0" smtClean="0">
                <a:solidFill>
                  <a:schemeClr val="bg1"/>
                </a:solidFill>
                <a:latin typeface="Montserrat" panose="00000500000000000000" pitchFamily="50" charset="0"/>
                <a:cs typeface="Times New Roman" panose="02020603050405020304" pitchFamily="18" charset="0"/>
              </a:rPr>
              <a:t>Frequency </a:t>
            </a:r>
            <a:r>
              <a:rPr lang="en-US" altLang="en-US" sz="2800" b="1" dirty="0">
                <a:solidFill>
                  <a:schemeClr val="bg1"/>
                </a:solidFill>
                <a:latin typeface="Montserrat" panose="00000500000000000000" pitchFamily="50" charset="0"/>
                <a:cs typeface="Times New Roman" panose="02020603050405020304" pitchFamily="18" charset="0"/>
              </a:rPr>
              <a:t>hopping:</a:t>
            </a:r>
            <a:r>
              <a:rPr lang="en-US" altLang="en-US" sz="2800" b="1" i="1" dirty="0">
                <a:solidFill>
                  <a:schemeClr val="bg1"/>
                </a:solidFill>
                <a:latin typeface="Montserrat" panose="00000500000000000000" pitchFamily="50" charset="0"/>
                <a:cs typeface="Times New Roman" panose="02020603050405020304" pitchFamily="18" charset="0"/>
              </a:rPr>
              <a:t> </a:t>
            </a:r>
            <a:endParaRPr lang="en-US" altLang="en-US" sz="2800" b="1" i="1" dirty="0" smtClean="0">
              <a:solidFill>
                <a:schemeClr val="bg1"/>
              </a:solidFill>
              <a:latin typeface="Montserrat" panose="00000500000000000000" pitchFamily="50" charset="0"/>
              <a:cs typeface="Times New Roman" panose="02020603050405020304" pitchFamily="18" charset="0"/>
            </a:endParaRPr>
          </a:p>
          <a:p>
            <a:r>
              <a:rPr lang="en-US" altLang="en-US" sz="1600" dirty="0" smtClean="0">
                <a:solidFill>
                  <a:schemeClr val="bg1"/>
                </a:solidFill>
                <a:latin typeface="Montserrat" panose="00000500000000000000" pitchFamily="50" charset="0"/>
                <a:cs typeface="Times New Roman" panose="02020603050405020304" pitchFamily="18" charset="0"/>
              </a:rPr>
              <a:t>Frequency </a:t>
            </a:r>
            <a:r>
              <a:rPr lang="en-US" altLang="en-US" sz="1600" dirty="0">
                <a:solidFill>
                  <a:schemeClr val="bg1"/>
                </a:solidFill>
                <a:latin typeface="Montserrat" panose="00000500000000000000" pitchFamily="50" charset="0"/>
                <a:cs typeface="Times New Roman" panose="02020603050405020304" pitchFamily="18" charset="0"/>
              </a:rPr>
              <a:t>hopping is a feature that is optional within the GSM system. It can help </a:t>
            </a:r>
            <a:r>
              <a:rPr lang="en-US" altLang="en-US" sz="1600" dirty="0" smtClean="0">
                <a:solidFill>
                  <a:schemeClr val="bg1"/>
                </a:solidFill>
                <a:latin typeface="Montserrat" panose="00000500000000000000" pitchFamily="50" charset="0"/>
                <a:cs typeface="Times New Roman" panose="02020603050405020304" pitchFamily="18" charset="0"/>
              </a:rPr>
              <a:t>reduce </a:t>
            </a:r>
            <a:r>
              <a:rPr lang="en-US" altLang="en-US" sz="1600" dirty="0">
                <a:solidFill>
                  <a:schemeClr val="bg1"/>
                </a:solidFill>
                <a:latin typeface="Montserrat" panose="00000500000000000000" pitchFamily="50" charset="0"/>
                <a:cs typeface="Times New Roman" panose="02020603050405020304" pitchFamily="18" charset="0"/>
              </a:rPr>
              <a:t>interference and fading issues, but for it to work, the transmitter and receiver must be </a:t>
            </a:r>
            <a:r>
              <a:rPr lang="en-US" altLang="en-US" sz="1600" dirty="0" smtClean="0">
                <a:solidFill>
                  <a:schemeClr val="bg1"/>
                </a:solidFill>
                <a:latin typeface="Montserrat" panose="00000500000000000000" pitchFamily="50" charset="0"/>
                <a:cs typeface="Times New Roman" panose="02020603050405020304" pitchFamily="18" charset="0"/>
              </a:rPr>
              <a:t>synchronized </a:t>
            </a:r>
            <a:r>
              <a:rPr lang="en-US" altLang="en-US" sz="1600" dirty="0">
                <a:solidFill>
                  <a:schemeClr val="bg1"/>
                </a:solidFill>
                <a:latin typeface="Montserrat" panose="00000500000000000000" pitchFamily="50" charset="0"/>
                <a:cs typeface="Times New Roman" panose="02020603050405020304" pitchFamily="18" charset="0"/>
              </a:rPr>
              <a:t>so they hop to the same frequencies at the same time</a:t>
            </a:r>
            <a:r>
              <a:rPr lang="en-US" altLang="en-US" sz="1600" dirty="0" smtClean="0">
                <a:solidFill>
                  <a:schemeClr val="bg1"/>
                </a:solidFill>
                <a:latin typeface="Montserrat" panose="00000500000000000000" pitchFamily="50" charset="0"/>
                <a:cs typeface="Times New Roman" panose="02020603050405020304" pitchFamily="18" charset="0"/>
              </a:rPr>
              <a:t>.</a:t>
            </a:r>
          </a:p>
          <a:p>
            <a:endParaRPr lang="en-US" altLang="en-US" sz="1600" dirty="0">
              <a:solidFill>
                <a:schemeClr val="bg1"/>
              </a:solidFill>
              <a:latin typeface="Montserrat" panose="00000500000000000000" pitchFamily="50" charset="0"/>
              <a:cs typeface="Times New Roman" panose="02020603050405020304" pitchFamily="18" charset="0"/>
            </a:endParaRPr>
          </a:p>
          <a:p>
            <a:r>
              <a:rPr lang="en-US" altLang="en-US" sz="3200" b="1" dirty="0" smtClean="0">
                <a:solidFill>
                  <a:schemeClr val="bg1"/>
                </a:solidFill>
                <a:latin typeface="Montserrat" panose="00000500000000000000" pitchFamily="50" charset="0"/>
                <a:cs typeface="Times New Roman" panose="02020603050405020304" pitchFamily="18" charset="0"/>
              </a:rPr>
              <a:t>Encryption</a:t>
            </a:r>
            <a:r>
              <a:rPr lang="en-US" altLang="en-US" sz="3200" b="1" dirty="0">
                <a:solidFill>
                  <a:schemeClr val="bg1"/>
                </a:solidFill>
                <a:latin typeface="Montserrat" panose="00000500000000000000" pitchFamily="50" charset="0"/>
                <a:cs typeface="Times New Roman" panose="02020603050405020304" pitchFamily="18" charset="0"/>
              </a:rPr>
              <a:t>:</a:t>
            </a:r>
            <a:r>
              <a:rPr lang="en-US" altLang="en-US" sz="3200" b="1" i="1" dirty="0">
                <a:solidFill>
                  <a:schemeClr val="bg1"/>
                </a:solidFill>
                <a:latin typeface="Montserrat" panose="00000500000000000000" pitchFamily="50" charset="0"/>
                <a:cs typeface="Times New Roman" panose="02020603050405020304" pitchFamily="18" charset="0"/>
              </a:rPr>
              <a:t> </a:t>
            </a:r>
            <a:endParaRPr lang="en-US" altLang="en-US" sz="3200" b="1" i="1" dirty="0" smtClean="0">
              <a:solidFill>
                <a:schemeClr val="bg1"/>
              </a:solidFill>
              <a:latin typeface="Montserrat" panose="00000500000000000000" pitchFamily="50" charset="0"/>
              <a:cs typeface="Times New Roman" panose="02020603050405020304" pitchFamily="18" charset="0"/>
            </a:endParaRPr>
          </a:p>
          <a:p>
            <a:r>
              <a:rPr lang="en-US" altLang="en-US" sz="1600" dirty="0" smtClean="0">
                <a:solidFill>
                  <a:schemeClr val="bg1"/>
                </a:solidFill>
                <a:latin typeface="Montserrat" panose="00000500000000000000" pitchFamily="50" charset="0"/>
                <a:cs typeface="Times New Roman" panose="02020603050405020304" pitchFamily="18" charset="0"/>
              </a:rPr>
              <a:t>The </a:t>
            </a:r>
            <a:r>
              <a:rPr lang="en-US" altLang="en-US" sz="1600" dirty="0">
                <a:solidFill>
                  <a:schemeClr val="bg1"/>
                </a:solidFill>
                <a:latin typeface="Montserrat" panose="00000500000000000000" pitchFamily="50" charset="0"/>
                <a:cs typeface="Times New Roman" panose="02020603050405020304" pitchFamily="18" charset="0"/>
              </a:rPr>
              <a:t>encryption process is </a:t>
            </a:r>
            <a:r>
              <a:rPr lang="en-US" altLang="en-US" sz="1600" dirty="0" err="1">
                <a:solidFill>
                  <a:schemeClr val="bg1"/>
                </a:solidFill>
                <a:latin typeface="Montserrat" panose="00000500000000000000" pitchFamily="50" charset="0"/>
                <a:cs typeface="Times New Roman" panose="02020603050405020304" pitchFamily="18" charset="0"/>
              </a:rPr>
              <a:t>synchronised</a:t>
            </a:r>
            <a:r>
              <a:rPr lang="en-US" altLang="en-US" sz="1600" dirty="0">
                <a:solidFill>
                  <a:schemeClr val="bg1"/>
                </a:solidFill>
                <a:latin typeface="Montserrat" panose="00000500000000000000" pitchFamily="50" charset="0"/>
                <a:cs typeface="Times New Roman" panose="02020603050405020304" pitchFamily="18" charset="0"/>
              </a:rPr>
              <a:t> over the GSM </a:t>
            </a:r>
            <a:r>
              <a:rPr lang="en-US" altLang="en-US" sz="1600" dirty="0" err="1">
                <a:solidFill>
                  <a:schemeClr val="bg1"/>
                </a:solidFill>
                <a:latin typeface="Montserrat" panose="00000500000000000000" pitchFamily="50" charset="0"/>
                <a:cs typeface="Times New Roman" panose="02020603050405020304" pitchFamily="18" charset="0"/>
              </a:rPr>
              <a:t>hyperframe</a:t>
            </a:r>
            <a:r>
              <a:rPr lang="en-US" altLang="en-US" sz="1600" dirty="0">
                <a:solidFill>
                  <a:schemeClr val="bg1"/>
                </a:solidFill>
                <a:latin typeface="Montserrat" panose="00000500000000000000" pitchFamily="50" charset="0"/>
                <a:cs typeface="Times New Roman" panose="02020603050405020304" pitchFamily="18" charset="0"/>
              </a:rPr>
              <a:t> period where a counter is         </a:t>
            </a:r>
          </a:p>
          <a:p>
            <a:r>
              <a:rPr lang="en-US" altLang="en-US" sz="1600" dirty="0" smtClean="0">
                <a:solidFill>
                  <a:schemeClr val="bg1"/>
                </a:solidFill>
                <a:latin typeface="Montserrat" panose="00000500000000000000" pitchFamily="50" charset="0"/>
                <a:cs typeface="Times New Roman" panose="02020603050405020304" pitchFamily="18" charset="0"/>
              </a:rPr>
              <a:t>used </a:t>
            </a:r>
            <a:r>
              <a:rPr lang="en-US" altLang="en-US" sz="1600" dirty="0">
                <a:solidFill>
                  <a:schemeClr val="bg1"/>
                </a:solidFill>
                <a:latin typeface="Montserrat" panose="00000500000000000000" pitchFamily="50" charset="0"/>
                <a:cs typeface="Times New Roman" panose="02020603050405020304" pitchFamily="18" charset="0"/>
              </a:rPr>
              <a:t>and the encryption process will repeat with each </a:t>
            </a:r>
            <a:r>
              <a:rPr lang="en-US" altLang="en-US" sz="1600" dirty="0" err="1">
                <a:solidFill>
                  <a:schemeClr val="bg1"/>
                </a:solidFill>
                <a:latin typeface="Montserrat" panose="00000500000000000000" pitchFamily="50" charset="0"/>
                <a:cs typeface="Times New Roman" panose="02020603050405020304" pitchFamily="18" charset="0"/>
              </a:rPr>
              <a:t>hyperframe</a:t>
            </a:r>
            <a:r>
              <a:rPr lang="en-US" altLang="en-US" sz="1600" dirty="0">
                <a:solidFill>
                  <a:schemeClr val="bg1"/>
                </a:solidFill>
                <a:latin typeface="Montserrat" panose="00000500000000000000" pitchFamily="50" charset="0"/>
                <a:cs typeface="Times New Roman" panose="02020603050405020304" pitchFamily="18" charset="0"/>
              </a:rPr>
              <a:t>. However, it is unlikely that the </a:t>
            </a:r>
          </a:p>
          <a:p>
            <a:r>
              <a:rPr lang="en-US" altLang="en-US" sz="1600" dirty="0" smtClean="0">
                <a:solidFill>
                  <a:schemeClr val="bg1"/>
                </a:solidFill>
                <a:latin typeface="Montserrat" panose="00000500000000000000" pitchFamily="50" charset="0"/>
                <a:cs typeface="Times New Roman" panose="02020603050405020304" pitchFamily="18" charset="0"/>
              </a:rPr>
              <a:t>cellphone </a:t>
            </a:r>
            <a:r>
              <a:rPr lang="en-US" altLang="en-US" sz="1600" dirty="0">
                <a:solidFill>
                  <a:schemeClr val="bg1"/>
                </a:solidFill>
                <a:latin typeface="Montserrat" panose="00000500000000000000" pitchFamily="50" charset="0"/>
                <a:cs typeface="Times New Roman" panose="02020603050405020304" pitchFamily="18" charset="0"/>
              </a:rPr>
              <a:t>conversation will be over 3 hours and accordingly it is unlikely that security will be </a:t>
            </a:r>
          </a:p>
          <a:p>
            <a:r>
              <a:rPr lang="en-US" altLang="en-US" sz="1600" dirty="0" smtClean="0">
                <a:solidFill>
                  <a:schemeClr val="bg1"/>
                </a:solidFill>
                <a:latin typeface="Montserrat" panose="00000500000000000000" pitchFamily="50" charset="0"/>
                <a:cs typeface="Times New Roman" panose="02020603050405020304" pitchFamily="18" charset="0"/>
              </a:rPr>
              <a:t>compromised </a:t>
            </a:r>
            <a:r>
              <a:rPr lang="en-US" altLang="en-US" sz="1600" dirty="0">
                <a:solidFill>
                  <a:schemeClr val="bg1"/>
                </a:solidFill>
                <a:latin typeface="Montserrat" panose="00000500000000000000" pitchFamily="50" charset="0"/>
                <a:cs typeface="Times New Roman" panose="02020603050405020304" pitchFamily="18" charset="0"/>
              </a:rPr>
              <a:t>as a result.</a:t>
            </a:r>
            <a:endParaRPr lang="en-US" altLang="en-US" sz="1600" dirty="0">
              <a:solidFill>
                <a:schemeClr val="bg1"/>
              </a:solidFill>
              <a:latin typeface="Montserrat" panose="00000500000000000000" pitchFamily="50" charset="0"/>
              <a:cs typeface="Times New Roman" panose="02020603050405020304" pitchFamily="18"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flipV="1">
            <a:off x="317500" y="804529"/>
            <a:ext cx="1136762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p:nvSpPr>
        <p:spPr>
          <a:xfrm>
            <a:off x="9511739" y="423372"/>
            <a:ext cx="2933700" cy="369332"/>
          </a:xfrm>
          <a:prstGeom prst="rect">
            <a:avLst/>
          </a:prstGeom>
        </p:spPr>
        <p:txBody>
          <a:bodyPr wrap="square">
            <a:spAutoFit/>
          </a:bodyPr>
          <a:lstStyle/>
          <a:p>
            <a:r>
              <a:rPr lang="en-US" altLang="en-US" b="1" i="1" dirty="0" smtClean="0">
                <a:solidFill>
                  <a:schemeClr val="bg1"/>
                </a:solidFill>
                <a:latin typeface="Montserrat" panose="00000500000000000000" pitchFamily="50" charset="0"/>
                <a:cs typeface="Times New Roman" panose="02020603050405020304" pitchFamily="18" charset="0"/>
              </a:rPr>
              <a:t>GSM </a:t>
            </a:r>
            <a:r>
              <a:rPr lang="en-US" altLang="en-US" b="1" i="1" dirty="0" err="1" smtClean="0">
                <a:solidFill>
                  <a:schemeClr val="bg1"/>
                </a:solidFill>
                <a:latin typeface="Montserrat" panose="00000500000000000000" pitchFamily="50" charset="0"/>
                <a:cs typeface="Times New Roman" panose="02020603050405020304" pitchFamily="18" charset="0"/>
              </a:rPr>
              <a:t>Hyperframes</a:t>
            </a:r>
            <a:endParaRPr lang="en-US" altLang="en-US" i="1" dirty="0">
              <a:solidFill>
                <a:schemeClr val="bg1"/>
              </a:solidFill>
              <a:latin typeface="Montserrat" panose="00000500000000000000" pitchFamily="50" charset="0"/>
              <a:cs typeface="Times New Roman" panose="02020603050405020304" pitchFamily="18" charset="0"/>
            </a:endParaRPr>
          </a:p>
        </p:txBody>
      </p:sp>
    </p:spTree>
    <p:extLst>
      <p:ext uri="{BB962C8B-B14F-4D97-AF65-F5344CB8AC3E}">
        <p14:creationId xmlns:p14="http://schemas.microsoft.com/office/powerpoint/2010/main" val="928918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4224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2"/>
          <p:cNvGrpSpPr>
            <a:grpSpLocks/>
          </p:cNvGrpSpPr>
          <p:nvPr/>
        </p:nvGrpSpPr>
        <p:grpSpPr bwMode="auto">
          <a:xfrm>
            <a:off x="1435100" y="470158"/>
            <a:ext cx="9117013" cy="5892542"/>
            <a:chOff x="1440" y="1366"/>
            <a:chExt cx="10164" cy="9580"/>
          </a:xfrm>
        </p:grpSpPr>
        <p:pic>
          <p:nvPicPr>
            <p:cNvPr id="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 y="2644"/>
              <a:ext cx="9106" cy="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 y="1366"/>
              <a:ext cx="10164" cy="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82243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4851399"/>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603250" y="627970"/>
            <a:ext cx="10985499" cy="3785652"/>
          </a:xfrm>
          <a:prstGeom prst="rect">
            <a:avLst/>
          </a:prstGeom>
        </p:spPr>
        <p:txBody>
          <a:bodyPr wrap="square">
            <a:spAutoFit/>
          </a:bodyPr>
          <a:lstStyle/>
          <a:p>
            <a:r>
              <a:rPr lang="en-US" altLang="en-US" sz="2400" dirty="0">
                <a:solidFill>
                  <a:schemeClr val="bg1"/>
                </a:solidFill>
                <a:latin typeface="Montserrat" panose="00000500000000000000" pitchFamily="50" charset="0"/>
                <a:cs typeface="Times New Roman" panose="02020603050405020304" pitchFamily="18" charset="0"/>
              </a:rPr>
              <a:t>The frame structure might be depicted as follows:</a:t>
            </a:r>
          </a:p>
          <a:p>
            <a:r>
              <a:rPr lang="en-US" altLang="en-US" sz="2400" dirty="0">
                <a:solidFill>
                  <a:schemeClr val="bg1"/>
                </a:solidFill>
                <a:latin typeface="Montserrat" panose="00000500000000000000" pitchFamily="50" charset="0"/>
                <a:cs typeface="Times New Roman" panose="02020603050405020304" pitchFamily="18" charset="0"/>
              </a:rPr>
              <a:t>1 Frame =1250bits GMSK symbol= 2 bits</a:t>
            </a:r>
          </a:p>
          <a:p>
            <a:r>
              <a:rPr lang="en-US" altLang="en-US" sz="2400" dirty="0">
                <a:solidFill>
                  <a:schemeClr val="bg1"/>
                </a:solidFill>
                <a:latin typeface="Montserrat" panose="00000500000000000000" pitchFamily="50" charset="0"/>
                <a:cs typeface="Times New Roman" panose="02020603050405020304" pitchFamily="18" charset="0"/>
              </a:rPr>
              <a:t>Total symbols= 625 Symbols</a:t>
            </a:r>
          </a:p>
          <a:p>
            <a:r>
              <a:rPr lang="en-US" altLang="en-US" sz="2400" dirty="0">
                <a:solidFill>
                  <a:schemeClr val="bg1"/>
                </a:solidFill>
                <a:latin typeface="Montserrat" panose="00000500000000000000" pitchFamily="50" charset="0"/>
                <a:cs typeface="Times New Roman" panose="02020603050405020304" pitchFamily="18" charset="0"/>
              </a:rPr>
              <a:t>625 symbols occupies = 4.615 </a:t>
            </a:r>
            <a:r>
              <a:rPr lang="en-US" altLang="en-US" sz="2400" dirty="0" err="1">
                <a:solidFill>
                  <a:schemeClr val="bg1"/>
                </a:solidFill>
                <a:latin typeface="Montserrat" panose="00000500000000000000" pitchFamily="50" charset="0"/>
                <a:cs typeface="Times New Roman" panose="02020603050405020304" pitchFamily="18" charset="0"/>
              </a:rPr>
              <a:t>ms</a:t>
            </a:r>
            <a:r>
              <a:rPr lang="en-US" altLang="en-US" sz="2400" dirty="0">
                <a:solidFill>
                  <a:schemeClr val="bg1"/>
                </a:solidFill>
                <a:latin typeface="Montserrat" panose="00000500000000000000" pitchFamily="50" charset="0"/>
                <a:cs typeface="Times New Roman" panose="02020603050405020304" pitchFamily="18" charset="0"/>
              </a:rPr>
              <a:t> long. Consist of 8 time slots (0-7)</a:t>
            </a:r>
          </a:p>
          <a:p>
            <a:r>
              <a:rPr lang="en-US" altLang="en-US" sz="2400" dirty="0">
                <a:solidFill>
                  <a:schemeClr val="bg1"/>
                </a:solidFill>
                <a:latin typeface="Montserrat" panose="00000500000000000000" pitchFamily="50" charset="0"/>
                <a:cs typeface="Times New Roman" panose="02020603050405020304" pitchFamily="18" charset="0"/>
              </a:rPr>
              <a:t>1 slot =156.25bits </a:t>
            </a:r>
          </a:p>
          <a:p>
            <a:r>
              <a:rPr lang="en-US" altLang="en-US" sz="2400" dirty="0">
                <a:solidFill>
                  <a:schemeClr val="bg1"/>
                </a:solidFill>
                <a:latin typeface="Montserrat" panose="00000500000000000000" pitchFamily="50" charset="0"/>
                <a:cs typeface="Times New Roman" panose="02020603050405020304" pitchFamily="18" charset="0"/>
              </a:rPr>
              <a:t> </a:t>
            </a:r>
          </a:p>
          <a:p>
            <a:r>
              <a:rPr lang="en-US" altLang="en-US" sz="2400" b="1" dirty="0">
                <a:solidFill>
                  <a:schemeClr val="bg1"/>
                </a:solidFill>
                <a:latin typeface="Montserrat" panose="00000500000000000000" pitchFamily="50" charset="0"/>
                <a:cs typeface="Times New Roman" panose="02020603050405020304" pitchFamily="18" charset="0"/>
              </a:rPr>
              <a:t>TRAFFIC CASES</a:t>
            </a:r>
            <a:endParaRPr lang="en-US" altLang="en-US" sz="2400" dirty="0">
              <a:solidFill>
                <a:schemeClr val="bg1"/>
              </a:solidFill>
              <a:latin typeface="Montserrat" panose="00000500000000000000" pitchFamily="50" charset="0"/>
              <a:cs typeface="Times New Roman" panose="02020603050405020304" pitchFamily="18" charset="0"/>
            </a:endParaRPr>
          </a:p>
          <a:p>
            <a:r>
              <a:rPr lang="en-US" altLang="en-US" sz="2400" dirty="0">
                <a:solidFill>
                  <a:schemeClr val="bg1"/>
                </a:solidFill>
                <a:latin typeface="Montserrat" panose="00000500000000000000" pitchFamily="50" charset="0"/>
                <a:cs typeface="Times New Roman" panose="02020603050405020304" pitchFamily="18" charset="0"/>
              </a:rPr>
              <a:t>IMSI Detach IMSI Attach Location Update Implicit Detach Paging Handover</a:t>
            </a:r>
          </a:p>
          <a:p>
            <a:r>
              <a:rPr lang="en-US" altLang="en-US" sz="2400" dirty="0">
                <a:solidFill>
                  <a:schemeClr val="bg1"/>
                </a:solidFill>
                <a:latin typeface="Montserrat" panose="00000500000000000000" pitchFamily="50" charset="0"/>
                <a:cs typeface="Times New Roman" panose="02020603050405020304" pitchFamily="18" charset="0"/>
              </a:rPr>
              <a:t>Cell reselection</a:t>
            </a:r>
            <a:endParaRPr lang="en-US" altLang="en-US" sz="2400" dirty="0">
              <a:solidFill>
                <a:schemeClr val="bg1"/>
              </a:solidFill>
              <a:latin typeface="Montserrat" panose="00000500000000000000" pitchFamily="50" charset="0"/>
              <a:cs typeface="Times New Roman" panose="02020603050405020304" pitchFamily="18" charset="0"/>
            </a:endParaRPr>
          </a:p>
        </p:txBody>
      </p:sp>
    </p:spTree>
    <p:extLst>
      <p:ext uri="{BB962C8B-B14F-4D97-AF65-F5344CB8AC3E}">
        <p14:creationId xmlns:p14="http://schemas.microsoft.com/office/powerpoint/2010/main" val="40713897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4851399"/>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flipV="1">
            <a:off x="317500" y="804529"/>
            <a:ext cx="1136762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tangle 5"/>
          <p:cNvSpPr/>
          <p:nvPr/>
        </p:nvSpPr>
        <p:spPr>
          <a:xfrm>
            <a:off x="8369300" y="423372"/>
            <a:ext cx="3428999" cy="369332"/>
          </a:xfrm>
          <a:prstGeom prst="rect">
            <a:avLst/>
          </a:prstGeom>
        </p:spPr>
        <p:txBody>
          <a:bodyPr wrap="square">
            <a:spAutoFit/>
          </a:bodyPr>
          <a:lstStyle/>
          <a:p>
            <a:r>
              <a:rPr lang="en-US" altLang="en-US" b="1" i="1" dirty="0" smtClean="0">
                <a:solidFill>
                  <a:schemeClr val="bg1"/>
                </a:solidFill>
                <a:latin typeface="Montserrat" panose="00000500000000000000" pitchFamily="50" charset="0"/>
                <a:cs typeface="Times New Roman" panose="02020603050405020304" pitchFamily="18" charset="0"/>
              </a:rPr>
              <a:t>GSM Mobility Management</a:t>
            </a:r>
            <a:endParaRPr lang="en-US" altLang="en-US" i="1" dirty="0">
              <a:solidFill>
                <a:schemeClr val="bg1"/>
              </a:solidFill>
              <a:latin typeface="Montserrat" panose="00000500000000000000" pitchFamily="50" charset="0"/>
              <a:cs typeface="Times New Roman" panose="02020603050405020304" pitchFamily="18" charset="0"/>
            </a:endParaRPr>
          </a:p>
        </p:txBody>
      </p:sp>
      <p:sp>
        <p:nvSpPr>
          <p:cNvPr id="7" name="TextBox 6"/>
          <p:cNvSpPr txBox="1"/>
          <p:nvPr/>
        </p:nvSpPr>
        <p:spPr>
          <a:xfrm>
            <a:off x="317500" y="1117600"/>
            <a:ext cx="11366499" cy="3600986"/>
          </a:xfrm>
          <a:prstGeom prst="rect">
            <a:avLst/>
          </a:prstGeom>
          <a:noFill/>
        </p:spPr>
        <p:txBody>
          <a:bodyPr wrap="square" rtlCol="0">
            <a:spAutoFit/>
          </a:bodyPr>
          <a:lstStyle/>
          <a:p>
            <a:r>
              <a:rPr lang="en-US" altLang="en-US" sz="2800" b="1" dirty="0" smtClean="0">
                <a:solidFill>
                  <a:schemeClr val="bg1"/>
                </a:solidFill>
                <a:latin typeface="Montserrat" panose="00000500000000000000" pitchFamily="50" charset="0"/>
                <a:cs typeface="Times New Roman" panose="02020603050405020304" pitchFamily="18" charset="0"/>
              </a:rPr>
              <a:t>IMSI </a:t>
            </a:r>
            <a:r>
              <a:rPr lang="en-US" altLang="en-US" sz="2800" b="1" dirty="0">
                <a:solidFill>
                  <a:schemeClr val="bg1"/>
                </a:solidFill>
                <a:latin typeface="Montserrat" panose="00000500000000000000" pitchFamily="50" charset="0"/>
                <a:cs typeface="Times New Roman" panose="02020603050405020304" pitchFamily="18" charset="0"/>
              </a:rPr>
              <a:t>Attach</a:t>
            </a:r>
          </a:p>
          <a:p>
            <a:r>
              <a:rPr lang="en-US" altLang="en-US" dirty="0">
                <a:solidFill>
                  <a:schemeClr val="bg1"/>
                </a:solidFill>
                <a:latin typeface="Montserrat" panose="00000500000000000000" pitchFamily="50" charset="0"/>
                <a:cs typeface="Times New Roman" panose="02020603050405020304" pitchFamily="18" charset="0"/>
              </a:rPr>
              <a:t>When an MS is switch on, the IMSI attach procedure is executed. This involves the following steps:</a:t>
            </a:r>
          </a:p>
          <a:p>
            <a:r>
              <a:rPr lang="en-US" altLang="en-US" dirty="0">
                <a:solidFill>
                  <a:schemeClr val="bg1"/>
                </a:solidFill>
                <a:latin typeface="Montserrat" panose="00000500000000000000" pitchFamily="50" charset="0"/>
                <a:cs typeface="Times New Roman" panose="02020603050405020304" pitchFamily="18" charset="0"/>
              </a:rPr>
              <a:t>The MS sends an IMSI attach message to the network indicating that it has change state to idle.</a:t>
            </a:r>
          </a:p>
          <a:p>
            <a:r>
              <a:rPr lang="en-US" altLang="en-US" dirty="0">
                <a:solidFill>
                  <a:schemeClr val="bg1"/>
                </a:solidFill>
                <a:latin typeface="Montserrat" panose="00000500000000000000" pitchFamily="50" charset="0"/>
                <a:cs typeface="Times New Roman" panose="02020603050405020304" pitchFamily="18" charset="0"/>
              </a:rPr>
              <a:t>The VLR determines whether there is a record for the subscriber already present. If not the VLR contacts the subscribers HLR for a copy of subscription information.</a:t>
            </a:r>
          </a:p>
          <a:p>
            <a:r>
              <a:rPr lang="en-US" altLang="en-US" dirty="0">
                <a:solidFill>
                  <a:schemeClr val="bg1"/>
                </a:solidFill>
                <a:latin typeface="Montserrat" panose="00000500000000000000" pitchFamily="50" charset="0"/>
                <a:cs typeface="Times New Roman" panose="02020603050405020304" pitchFamily="18" charset="0"/>
              </a:rPr>
              <a:t>The VLR updates the MS status to idle.</a:t>
            </a:r>
          </a:p>
          <a:p>
            <a:r>
              <a:rPr lang="en-US" altLang="en-US" dirty="0">
                <a:solidFill>
                  <a:schemeClr val="bg1"/>
                </a:solidFill>
                <a:latin typeface="Montserrat" panose="00000500000000000000" pitchFamily="50" charset="0"/>
                <a:cs typeface="Times New Roman" panose="02020603050405020304" pitchFamily="18" charset="0"/>
              </a:rPr>
              <a:t>Acknowledgement is sent to the MS.</a:t>
            </a:r>
          </a:p>
          <a:p>
            <a:r>
              <a:rPr lang="en-US" altLang="en-US" dirty="0">
                <a:solidFill>
                  <a:schemeClr val="bg1"/>
                </a:solidFill>
                <a:latin typeface="Montserrat" panose="00000500000000000000" pitchFamily="50" charset="0"/>
                <a:cs typeface="Times New Roman" panose="02020603050405020304" pitchFamily="18" charset="0"/>
              </a:rPr>
              <a:t>If the MS has change LA while powered off, the IMSI attach procedure may lead to an update to the location of MS. During IMSI attach, the VLR may determine that the current LAI of the MS is different from the LAI stored in the MSs subscription information. If so, the VLR updates the LAI of the MS.</a:t>
            </a:r>
          </a:p>
          <a:p>
            <a:endParaRPr lang="en-US" sz="2000" dirty="0">
              <a:solidFill>
                <a:schemeClr val="bg1"/>
              </a:solidFill>
              <a:latin typeface="Montserrat" panose="00000500000000000000" pitchFamily="50" charset="0"/>
            </a:endParaRPr>
          </a:p>
        </p:txBody>
      </p:sp>
    </p:spTree>
    <p:extLst>
      <p:ext uri="{BB962C8B-B14F-4D97-AF65-F5344CB8AC3E}">
        <p14:creationId xmlns:p14="http://schemas.microsoft.com/office/powerpoint/2010/main" val="24607476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2954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flipV="1">
            <a:off x="317500" y="804529"/>
            <a:ext cx="1136762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tangle 5"/>
          <p:cNvSpPr/>
          <p:nvPr/>
        </p:nvSpPr>
        <p:spPr>
          <a:xfrm>
            <a:off x="8369300" y="423372"/>
            <a:ext cx="3428999" cy="369332"/>
          </a:xfrm>
          <a:prstGeom prst="rect">
            <a:avLst/>
          </a:prstGeom>
        </p:spPr>
        <p:txBody>
          <a:bodyPr wrap="square">
            <a:spAutoFit/>
          </a:bodyPr>
          <a:lstStyle/>
          <a:p>
            <a:r>
              <a:rPr lang="en-US" altLang="en-US" b="1" i="1" dirty="0" smtClean="0">
                <a:solidFill>
                  <a:schemeClr val="bg1"/>
                </a:solidFill>
                <a:latin typeface="Montserrat" panose="00000500000000000000" pitchFamily="50" charset="0"/>
                <a:cs typeface="Times New Roman" panose="02020603050405020304" pitchFamily="18" charset="0"/>
              </a:rPr>
              <a:t>GSM Mobility Management</a:t>
            </a:r>
            <a:endParaRPr lang="en-US" altLang="en-US" i="1" dirty="0">
              <a:solidFill>
                <a:schemeClr val="bg1"/>
              </a:solidFill>
              <a:latin typeface="Montserrat" panose="00000500000000000000" pitchFamily="50" charset="0"/>
              <a:cs typeface="Times New Roman" panose="02020603050405020304" pitchFamily="18" charset="0"/>
            </a:endParaRPr>
          </a:p>
        </p:txBody>
      </p:sp>
      <p:sp>
        <p:nvSpPr>
          <p:cNvPr id="4" name="Rectangle 3"/>
          <p:cNvSpPr/>
          <p:nvPr/>
        </p:nvSpPr>
        <p:spPr>
          <a:xfrm>
            <a:off x="215900" y="1416546"/>
            <a:ext cx="11087100" cy="4893647"/>
          </a:xfrm>
          <a:prstGeom prst="rect">
            <a:avLst/>
          </a:prstGeom>
        </p:spPr>
        <p:txBody>
          <a:bodyPr wrap="square">
            <a:spAutoFit/>
          </a:bodyPr>
          <a:lstStyle/>
          <a:p>
            <a:pPr>
              <a:defRPr/>
            </a:pPr>
            <a:r>
              <a:rPr lang="en-US" sz="2400" b="1" dirty="0">
                <a:latin typeface="Montserrat" panose="00000500000000000000" pitchFamily="50" charset="0"/>
                <a:cs typeface="Times New Roman" pitchFamily="18" charset="0"/>
              </a:rPr>
              <a:t> IMSI Detach	</a:t>
            </a:r>
          </a:p>
          <a:p>
            <a:pPr>
              <a:defRPr/>
            </a:pPr>
            <a:r>
              <a:rPr lang="en-US" dirty="0">
                <a:latin typeface="Montserrat" panose="00000500000000000000" pitchFamily="50" charset="0"/>
                <a:cs typeface="Times New Roman" pitchFamily="18" charset="0"/>
              </a:rPr>
              <a:t>IMSI detach enables the MS to indicate to the network that it is switch off. At power off, the MS sends an IMSI detach message to the network. On reception, the VLR marks the corresponding IMSI as detached. The HLR is not informed. No acknowledgement is sent to the MS. If the radio link quality is poor, the system might not be able to decode the information.</a:t>
            </a:r>
          </a:p>
          <a:p>
            <a:pPr>
              <a:defRPr/>
            </a:pPr>
            <a:r>
              <a:rPr lang="en-US" dirty="0">
                <a:latin typeface="Montserrat" panose="00000500000000000000" pitchFamily="50" charset="0"/>
                <a:cs typeface="Times New Roman" pitchFamily="18" charset="0"/>
              </a:rPr>
              <a:t>Because no acknowledgement is sent to the MS, no further attempt is made. In this case, the system still regards the MS as attached. If the periodic registration is in use the system will eventually determine that the MS is detached. The VLR then performs an implicit detach, marking the MS as detached.</a:t>
            </a:r>
          </a:p>
          <a:p>
            <a:pPr marL="387350" indent="-342900">
              <a:buFont typeface="Arial" pitchFamily="34" charset="0"/>
              <a:buChar char="•"/>
              <a:defRPr/>
            </a:pPr>
            <a:r>
              <a:rPr lang="en-US" dirty="0">
                <a:latin typeface="Montserrat" panose="00000500000000000000" pitchFamily="50" charset="0"/>
                <a:cs typeface="Times New Roman" pitchFamily="18" charset="0"/>
              </a:rPr>
              <a:t>A GSM mobile is in idle mode when the MS is switched ON</a:t>
            </a:r>
          </a:p>
          <a:p>
            <a:pPr>
              <a:defRPr/>
            </a:pPr>
            <a:r>
              <a:rPr lang="en-US" dirty="0">
                <a:latin typeface="Montserrat" panose="00000500000000000000" pitchFamily="50" charset="0"/>
                <a:cs typeface="Times New Roman" pitchFamily="18" charset="0"/>
              </a:rPr>
              <a:t>and there is no dedicated connection. Idle mode management is necessary for mobile to camp on the best suitable cell just;</a:t>
            </a:r>
          </a:p>
          <a:p>
            <a:pPr marL="285750" indent="-285750">
              <a:buFont typeface="Arial" panose="020B0604020202020204" pitchFamily="34" charset="0"/>
              <a:buChar char="•"/>
              <a:defRPr/>
            </a:pPr>
            <a:r>
              <a:rPr lang="en-US" dirty="0">
                <a:latin typeface="Montserrat" panose="00000500000000000000" pitchFamily="50" charset="0"/>
                <a:cs typeface="Times New Roman" pitchFamily="18" charset="0"/>
              </a:rPr>
              <a:t>For MS to receive system info from the NW on DL For MS to be able to initiate a call whenever needed</a:t>
            </a:r>
          </a:p>
          <a:p>
            <a:pPr marL="285750" indent="-285750">
              <a:buFont typeface="Arial" panose="020B0604020202020204" pitchFamily="34" charset="0"/>
              <a:buChar char="•"/>
              <a:defRPr/>
            </a:pPr>
            <a:r>
              <a:rPr lang="en-US" dirty="0">
                <a:latin typeface="Montserrat" panose="00000500000000000000" pitchFamily="50" charset="0"/>
                <a:cs typeface="Times New Roman" pitchFamily="18" charset="0"/>
              </a:rPr>
              <a:t>For the NW to be able to locate the MS when there is a MT call/SMS</a:t>
            </a:r>
          </a:p>
          <a:p>
            <a:pPr marL="285750" indent="-285750">
              <a:buFont typeface="Arial" panose="020B0604020202020204" pitchFamily="34" charset="0"/>
              <a:buChar char="•"/>
              <a:defRPr/>
            </a:pPr>
            <a:r>
              <a:rPr lang="en-US" dirty="0">
                <a:latin typeface="Montserrat" panose="00000500000000000000" pitchFamily="50" charset="0"/>
                <a:cs typeface="Times New Roman" pitchFamily="18" charset="0"/>
              </a:rPr>
              <a:t>Idle Mode Tasks includes; PLMN selection, Cell selection and reselection Location update</a:t>
            </a:r>
          </a:p>
          <a:p>
            <a:pPr marL="285750" indent="-285750">
              <a:buFont typeface="Arial" panose="020B0604020202020204" pitchFamily="34" charset="0"/>
              <a:buChar char="•"/>
              <a:defRPr/>
            </a:pPr>
            <a:endParaRPr lang="en-US" dirty="0">
              <a:latin typeface="Montserrat" panose="00000500000000000000" pitchFamily="50" charset="0"/>
              <a:cs typeface="Times New Roman" pitchFamily="18" charset="0"/>
            </a:endParaRPr>
          </a:p>
        </p:txBody>
      </p:sp>
    </p:spTree>
    <p:extLst>
      <p:ext uri="{BB962C8B-B14F-4D97-AF65-F5344CB8AC3E}">
        <p14:creationId xmlns:p14="http://schemas.microsoft.com/office/powerpoint/2010/main" val="20917496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2954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467180" y="394373"/>
            <a:ext cx="11724820" cy="830997"/>
          </a:xfrm>
          <a:prstGeom prst="rect">
            <a:avLst/>
          </a:prstGeom>
          <a:noFill/>
        </p:spPr>
        <p:txBody>
          <a:bodyPr wrap="square" rtlCol="0">
            <a:spAutoFit/>
          </a:bodyPr>
          <a:lstStyle/>
          <a:p>
            <a:r>
              <a:rPr lang="en-US" sz="4800" dirty="0" smtClean="0">
                <a:solidFill>
                  <a:schemeClr val="bg1"/>
                </a:solidFill>
                <a:latin typeface="Gotham Ultra" panose="02000000000000000000" pitchFamily="50" charset="0"/>
              </a:rPr>
              <a:t>RADIO POWER MEASUREMENT</a:t>
            </a:r>
            <a:endParaRPr lang="en-US" sz="4800" dirty="0">
              <a:solidFill>
                <a:schemeClr val="bg1"/>
              </a:solidFill>
              <a:latin typeface="Gotham Ultra" panose="02000000000000000000" pitchFamily="50" charset="0"/>
            </a:endParaRPr>
          </a:p>
        </p:txBody>
      </p:sp>
      <p:sp>
        <p:nvSpPr>
          <p:cNvPr id="8" name="TextBox 7"/>
          <p:cNvSpPr txBox="1"/>
          <p:nvPr/>
        </p:nvSpPr>
        <p:spPr>
          <a:xfrm>
            <a:off x="467180" y="1564243"/>
            <a:ext cx="9108620" cy="5016758"/>
          </a:xfrm>
          <a:prstGeom prst="rect">
            <a:avLst/>
          </a:prstGeom>
          <a:noFill/>
        </p:spPr>
        <p:txBody>
          <a:bodyPr wrap="square" rtlCol="0">
            <a:spAutoFit/>
          </a:bodyPr>
          <a:lstStyle/>
          <a:p>
            <a:pPr>
              <a:defRPr/>
            </a:pPr>
            <a:r>
              <a:rPr lang="en-US" sz="2000" dirty="0" err="1">
                <a:latin typeface="Montserrat" panose="00000500000000000000" pitchFamily="50" charset="0"/>
                <a:cs typeface="Times New Roman" pitchFamily="18" charset="0"/>
              </a:rPr>
              <a:t>dBm</a:t>
            </a:r>
            <a:r>
              <a:rPr lang="en-US" sz="2000" dirty="0">
                <a:latin typeface="Montserrat" panose="00000500000000000000" pitchFamily="50" charset="0"/>
                <a:cs typeface="Times New Roman" pitchFamily="18" charset="0"/>
              </a:rPr>
              <a:t> </a:t>
            </a:r>
            <a:r>
              <a:rPr lang="en-US" sz="2000" dirty="0" err="1">
                <a:latin typeface="Montserrat" panose="00000500000000000000" pitchFamily="50" charset="0"/>
                <a:cs typeface="Times New Roman" pitchFamily="18" charset="0"/>
              </a:rPr>
              <a:t>definition;dBm</a:t>
            </a:r>
            <a:r>
              <a:rPr lang="en-US" sz="2000" dirty="0">
                <a:latin typeface="Montserrat" panose="00000500000000000000" pitchFamily="50" charset="0"/>
                <a:cs typeface="Times New Roman" pitchFamily="18" charset="0"/>
              </a:rPr>
              <a:t> or </a:t>
            </a:r>
            <a:r>
              <a:rPr lang="en-US" sz="2000" i="1" dirty="0">
                <a:latin typeface="Montserrat" panose="00000500000000000000" pitchFamily="50" charset="0"/>
                <a:cs typeface="Times New Roman" pitchFamily="18" charset="0"/>
              </a:rPr>
              <a:t>decibel-</a:t>
            </a:r>
            <a:r>
              <a:rPr lang="en-US" sz="2000" i="1" dirty="0" err="1">
                <a:latin typeface="Montserrat" panose="00000500000000000000" pitchFamily="50" charset="0"/>
                <a:cs typeface="Times New Roman" pitchFamily="18" charset="0"/>
              </a:rPr>
              <a:t>milliwatt</a:t>
            </a:r>
            <a:r>
              <a:rPr lang="en-US" sz="2000" i="1" dirty="0">
                <a:latin typeface="Montserrat" panose="00000500000000000000" pitchFamily="50" charset="0"/>
                <a:cs typeface="Times New Roman" pitchFamily="18" charset="0"/>
              </a:rPr>
              <a:t> </a:t>
            </a:r>
            <a:r>
              <a:rPr lang="en-US" sz="2000" dirty="0">
                <a:latin typeface="Montserrat" panose="00000500000000000000" pitchFamily="50" charset="0"/>
                <a:cs typeface="Times New Roman" pitchFamily="18" charset="0"/>
              </a:rPr>
              <a:t>is an electrical power unit in decibels(dB), referenced to 1 </a:t>
            </a:r>
            <a:r>
              <a:rPr lang="en-US" sz="2000" dirty="0" err="1">
                <a:latin typeface="Montserrat" panose="00000500000000000000" pitchFamily="50" charset="0"/>
                <a:cs typeface="Times New Roman" pitchFamily="18" charset="0"/>
              </a:rPr>
              <a:t>milliwatt</a:t>
            </a:r>
            <a:r>
              <a:rPr lang="en-US" sz="2000" dirty="0">
                <a:latin typeface="Montserrat" panose="00000500000000000000" pitchFamily="50" charset="0"/>
                <a:cs typeface="Times New Roman" pitchFamily="18" charset="0"/>
              </a:rPr>
              <a:t> (</a:t>
            </a:r>
            <a:r>
              <a:rPr lang="en-US" sz="2000" dirty="0" err="1">
                <a:latin typeface="Montserrat" panose="00000500000000000000" pitchFamily="50" charset="0"/>
                <a:cs typeface="Times New Roman" pitchFamily="18" charset="0"/>
              </a:rPr>
              <a:t>mW</a:t>
            </a:r>
            <a:r>
              <a:rPr lang="en-US" sz="2000" dirty="0">
                <a:latin typeface="Montserrat" panose="00000500000000000000" pitchFamily="50" charset="0"/>
                <a:cs typeface="Times New Roman" pitchFamily="18" charset="0"/>
              </a:rPr>
              <a:t>).</a:t>
            </a:r>
          </a:p>
          <a:p>
            <a:pPr>
              <a:defRPr/>
            </a:pPr>
            <a:r>
              <a:rPr lang="en-US" sz="2000" dirty="0">
                <a:latin typeface="Montserrat" panose="00000500000000000000" pitchFamily="50" charset="0"/>
                <a:cs typeface="Times New Roman" pitchFamily="18" charset="0"/>
              </a:rPr>
              <a:t>The power in decibel-</a:t>
            </a:r>
            <a:r>
              <a:rPr lang="en-US" sz="2000" dirty="0" err="1">
                <a:latin typeface="Montserrat" panose="00000500000000000000" pitchFamily="50" charset="0"/>
                <a:cs typeface="Times New Roman" pitchFamily="18" charset="0"/>
              </a:rPr>
              <a:t>milliwatts</a:t>
            </a:r>
            <a:r>
              <a:rPr lang="en-US" sz="2000" dirty="0">
                <a:latin typeface="Montserrat" panose="00000500000000000000" pitchFamily="50" charset="0"/>
                <a:cs typeface="Times New Roman" pitchFamily="18" charset="0"/>
              </a:rPr>
              <a:t> (</a:t>
            </a:r>
            <a:r>
              <a:rPr lang="en-US" sz="2000" i="1" dirty="0">
                <a:latin typeface="Montserrat" panose="00000500000000000000" pitchFamily="50" charset="0"/>
                <a:cs typeface="Times New Roman" pitchFamily="18" charset="0"/>
              </a:rPr>
              <a:t>P</a:t>
            </a:r>
            <a:r>
              <a:rPr lang="en-US" sz="2000" dirty="0">
                <a:latin typeface="Montserrat" panose="00000500000000000000" pitchFamily="50" charset="0"/>
                <a:cs typeface="Times New Roman" pitchFamily="18" charset="0"/>
              </a:rPr>
              <a:t>(</a:t>
            </a:r>
            <a:r>
              <a:rPr lang="en-US" sz="2000" dirty="0" err="1">
                <a:latin typeface="Montserrat" panose="00000500000000000000" pitchFamily="50" charset="0"/>
                <a:cs typeface="Times New Roman" pitchFamily="18" charset="0"/>
              </a:rPr>
              <a:t>dBm</a:t>
            </a:r>
            <a:r>
              <a:rPr lang="en-US" sz="2000" dirty="0">
                <a:latin typeface="Montserrat" panose="00000500000000000000" pitchFamily="50" charset="0"/>
                <a:cs typeface="Times New Roman" pitchFamily="18" charset="0"/>
              </a:rPr>
              <a:t>)) is equal to the base 10 logarithm of the power in </a:t>
            </a:r>
            <a:r>
              <a:rPr lang="en-US" sz="2000" dirty="0" err="1">
                <a:latin typeface="Montserrat" panose="00000500000000000000" pitchFamily="50" charset="0"/>
                <a:cs typeface="Times New Roman" pitchFamily="18" charset="0"/>
              </a:rPr>
              <a:t>milliwatts</a:t>
            </a:r>
            <a:r>
              <a:rPr lang="en-US" sz="2000" dirty="0">
                <a:latin typeface="Montserrat" panose="00000500000000000000" pitchFamily="50" charset="0"/>
                <a:cs typeface="Times New Roman" pitchFamily="18" charset="0"/>
              </a:rPr>
              <a:t> (</a:t>
            </a:r>
            <a:r>
              <a:rPr lang="en-US" sz="2000" i="1" dirty="0">
                <a:latin typeface="Montserrat" panose="00000500000000000000" pitchFamily="50" charset="0"/>
                <a:cs typeface="Times New Roman" pitchFamily="18" charset="0"/>
              </a:rPr>
              <a:t>P</a:t>
            </a:r>
            <a:r>
              <a:rPr lang="en-US" sz="2000" dirty="0">
                <a:latin typeface="Montserrat" panose="00000500000000000000" pitchFamily="50" charset="0"/>
                <a:cs typeface="Times New Roman" pitchFamily="18" charset="0"/>
              </a:rPr>
              <a:t>(</a:t>
            </a:r>
            <a:r>
              <a:rPr lang="en-US" sz="2000" dirty="0" err="1">
                <a:latin typeface="Montserrat" panose="00000500000000000000" pitchFamily="50" charset="0"/>
                <a:cs typeface="Times New Roman" pitchFamily="18" charset="0"/>
              </a:rPr>
              <a:t>mW</a:t>
            </a:r>
            <a:r>
              <a:rPr lang="en-US" sz="2000" dirty="0">
                <a:latin typeface="Montserrat" panose="00000500000000000000" pitchFamily="50" charset="0"/>
                <a:cs typeface="Times New Roman" pitchFamily="18" charset="0"/>
              </a:rPr>
              <a:t>)):</a:t>
            </a:r>
          </a:p>
          <a:p>
            <a:pPr>
              <a:defRPr/>
            </a:pPr>
            <a:r>
              <a:rPr lang="en-US" sz="2000" dirty="0">
                <a:latin typeface="Montserrat" panose="00000500000000000000" pitchFamily="50" charset="0"/>
                <a:cs typeface="Times New Roman" pitchFamily="18" charset="0"/>
              </a:rPr>
              <a:t> </a:t>
            </a:r>
          </a:p>
          <a:p>
            <a:pPr>
              <a:defRPr/>
            </a:pPr>
            <a:r>
              <a:rPr lang="en-US" sz="2000" dirty="0">
                <a:latin typeface="Montserrat" panose="00000500000000000000" pitchFamily="50" charset="0"/>
                <a:cs typeface="Times New Roman" pitchFamily="18" charset="0"/>
              </a:rPr>
              <a:t>dBs are brilliant and fun and make radio and signal level calculations a lot easier. Read here for an explanation plus a handy calculator which will convert dB values into watts and vice versa.</a:t>
            </a:r>
          </a:p>
          <a:p>
            <a:pPr>
              <a:defRPr/>
            </a:pPr>
            <a:r>
              <a:rPr lang="en-US" sz="2000" dirty="0">
                <a:latin typeface="Montserrat" panose="00000500000000000000" pitchFamily="50" charset="0"/>
                <a:cs typeface="Times New Roman" pitchFamily="18" charset="0"/>
              </a:rPr>
              <a:t>In radio communications you have many items (amplifiers, attenuators, signal splitters and combiners, loses cables </a:t>
            </a:r>
            <a:r>
              <a:rPr lang="en-US" sz="2000" dirty="0" err="1">
                <a:latin typeface="Montserrat" panose="00000500000000000000" pitchFamily="50" charset="0"/>
                <a:cs typeface="Times New Roman" pitchFamily="18" charset="0"/>
              </a:rPr>
              <a:t>etc</a:t>
            </a:r>
            <a:r>
              <a:rPr lang="en-US" sz="2000" dirty="0">
                <a:latin typeface="Montserrat" panose="00000500000000000000" pitchFamily="50" charset="0"/>
                <a:cs typeface="Times New Roman" pitchFamily="18" charset="0"/>
              </a:rPr>
              <a:t>) that either increase or decrease the signal level. To work out the end result for a signal going through a chain of such devices you use the dB gain or dB attenuation of each device and simply add all the dB values together.</a:t>
            </a:r>
          </a:p>
          <a:p>
            <a:pPr>
              <a:defRPr/>
            </a:pPr>
            <a:r>
              <a:rPr lang="en-US" sz="2000" dirty="0">
                <a:latin typeface="Montserrat" panose="00000500000000000000" pitchFamily="50" charset="0"/>
                <a:cs typeface="Times New Roman" pitchFamily="18" charset="0"/>
              </a:rPr>
              <a:t>Simple </a:t>
            </a:r>
            <a:r>
              <a:rPr lang="en-US" sz="2000" dirty="0" err="1">
                <a:latin typeface="Montserrat" panose="00000500000000000000" pitchFamily="50" charset="0"/>
                <a:cs typeface="Times New Roman" pitchFamily="18" charset="0"/>
              </a:rPr>
              <a:t>Dbm</a:t>
            </a:r>
            <a:r>
              <a:rPr lang="en-US" sz="2000" dirty="0">
                <a:latin typeface="Montserrat" panose="00000500000000000000" pitchFamily="50" charset="0"/>
                <a:cs typeface="Times New Roman" pitchFamily="18" charset="0"/>
              </a:rPr>
              <a:t> to watt conversion P(</a:t>
            </a:r>
            <a:r>
              <a:rPr lang="en-US" sz="2000" dirty="0" err="1">
                <a:latin typeface="Montserrat" panose="00000500000000000000" pitchFamily="50" charset="0"/>
                <a:cs typeface="Times New Roman" pitchFamily="18" charset="0"/>
              </a:rPr>
              <a:t>dBm</a:t>
            </a:r>
            <a:r>
              <a:rPr lang="en-US" sz="2000" dirty="0">
                <a:latin typeface="Montserrat" panose="00000500000000000000" pitchFamily="50" charset="0"/>
                <a:cs typeface="Times New Roman" pitchFamily="18" charset="0"/>
              </a:rPr>
              <a:t>) = 30+10logP(watt)</a:t>
            </a:r>
          </a:p>
          <a:p>
            <a:pPr>
              <a:defRPr/>
            </a:pPr>
            <a:endParaRPr lang="en-US" sz="2000" dirty="0">
              <a:latin typeface="Montserrat" panose="00000500000000000000" pitchFamily="50" charset="0"/>
              <a:cs typeface="Times New Roman" pitchFamily="18" charset="0"/>
            </a:endParaRPr>
          </a:p>
          <a:p>
            <a:endParaRPr lang="en-US" sz="2000" dirty="0">
              <a:latin typeface="Montserrat" panose="00000500000000000000" pitchFamily="50" charset="0"/>
            </a:endParaRPr>
          </a:p>
        </p:txBody>
      </p:sp>
    </p:spTree>
    <p:extLst>
      <p:ext uri="{BB962C8B-B14F-4D97-AF65-F5344CB8AC3E}">
        <p14:creationId xmlns:p14="http://schemas.microsoft.com/office/powerpoint/2010/main" val="1107414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4445000"/>
            <a:ext cx="12192000" cy="24130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7"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49250" y="572353"/>
            <a:ext cx="11353800" cy="635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986837" y="233799"/>
            <a:ext cx="3057525" cy="338554"/>
          </a:xfrm>
          <a:prstGeom prst="rect">
            <a:avLst/>
          </a:prstGeom>
        </p:spPr>
        <p:txBody>
          <a:bodyPr wrap="square">
            <a:spAutoFit/>
          </a:bodyPr>
          <a:lstStyle/>
          <a:p>
            <a:r>
              <a:rPr lang="en-US" sz="1600" i="1" dirty="0" smtClean="0">
                <a:latin typeface="Montserrat" panose="00000500000000000000" pitchFamily="50" charset="0"/>
              </a:rPr>
              <a:t>System Evolution Capacity</a:t>
            </a:r>
            <a:endParaRPr lang="en-US" sz="1600" i="1" dirty="0">
              <a:latin typeface="Montserrat" panose="00000500000000000000" pitchFamily="50" charset="0"/>
            </a:endParaRPr>
          </a:p>
        </p:txBody>
      </p:sp>
      <p:sp>
        <p:nvSpPr>
          <p:cNvPr id="2" name="TextBox 1"/>
          <p:cNvSpPr txBox="1"/>
          <p:nvPr/>
        </p:nvSpPr>
        <p:spPr>
          <a:xfrm>
            <a:off x="349250" y="800100"/>
            <a:ext cx="5746750" cy="6001643"/>
          </a:xfrm>
          <a:prstGeom prst="rect">
            <a:avLst/>
          </a:prstGeom>
          <a:noFill/>
        </p:spPr>
        <p:txBody>
          <a:bodyPr wrap="square" rtlCol="0">
            <a:spAutoFit/>
          </a:bodyPr>
          <a:lstStyle/>
          <a:p>
            <a:r>
              <a:rPr lang="en-US" sz="1600" dirty="0" smtClean="0">
                <a:latin typeface="Montserrat" panose="00000500000000000000" pitchFamily="50" charset="0"/>
              </a:rPr>
              <a:t>1982- GSM (</a:t>
            </a:r>
            <a:r>
              <a:rPr lang="en-US" sz="1600" dirty="0" err="1" smtClean="0">
                <a:latin typeface="Montserrat" panose="00000500000000000000" pitchFamily="50" charset="0"/>
              </a:rPr>
              <a:t>Groupe</a:t>
            </a:r>
            <a:r>
              <a:rPr lang="en-US" sz="1600" dirty="0" smtClean="0">
                <a:latin typeface="Montserrat" panose="00000500000000000000" pitchFamily="50" charset="0"/>
              </a:rPr>
              <a:t> </a:t>
            </a:r>
            <a:r>
              <a:rPr lang="en-US" sz="1600" dirty="0" err="1" smtClean="0">
                <a:latin typeface="Montserrat" panose="00000500000000000000" pitchFamily="50" charset="0"/>
              </a:rPr>
              <a:t>Speciale</a:t>
            </a:r>
            <a:r>
              <a:rPr lang="en-US" sz="1600" dirty="0" smtClean="0">
                <a:latin typeface="Montserrat" panose="00000500000000000000" pitchFamily="50" charset="0"/>
              </a:rPr>
              <a:t> Mobile) is formed by Confederation of European Posts Telecommunications (CEPT) to design a pan European mobile technology.</a:t>
            </a:r>
          </a:p>
          <a:p>
            <a:endParaRPr lang="en-US" sz="1600" dirty="0">
              <a:latin typeface="Montserrat" panose="00000500000000000000" pitchFamily="50" charset="0"/>
            </a:endParaRPr>
          </a:p>
          <a:p>
            <a:r>
              <a:rPr lang="en-US" sz="1600" dirty="0" smtClean="0">
                <a:latin typeface="Montserrat" panose="00000500000000000000" pitchFamily="50" charset="0"/>
              </a:rPr>
              <a:t>1985 – European Commission endorse GSM Project</a:t>
            </a:r>
          </a:p>
          <a:p>
            <a:endParaRPr lang="en-US" sz="1600" dirty="0" smtClean="0">
              <a:latin typeface="Montserrat" panose="00000500000000000000" pitchFamily="50" charset="0"/>
            </a:endParaRPr>
          </a:p>
          <a:p>
            <a:r>
              <a:rPr lang="en-US" sz="1600" dirty="0" smtClean="0">
                <a:latin typeface="Montserrat" panose="00000500000000000000" pitchFamily="50" charset="0"/>
              </a:rPr>
              <a:t>1986- 900MHz spectrum band was reserve for GSM by the EC Telecommunication council. France, Germany, Italy and UK on standard and MOU was signed by 15 members from 13 European countries.</a:t>
            </a:r>
          </a:p>
          <a:p>
            <a:endParaRPr lang="en-US" sz="1600" dirty="0" smtClean="0">
              <a:latin typeface="Montserrat" panose="00000500000000000000" pitchFamily="50" charset="0"/>
            </a:endParaRPr>
          </a:p>
          <a:p>
            <a:r>
              <a:rPr lang="en-US" sz="1600" dirty="0" smtClean="0">
                <a:latin typeface="Montserrat" panose="00000500000000000000" pitchFamily="50" charset="0"/>
              </a:rPr>
              <a:t>1989- </a:t>
            </a:r>
            <a:r>
              <a:rPr lang="en-US" sz="1600" dirty="0" err="1" smtClean="0">
                <a:latin typeface="Montserrat" panose="00000500000000000000" pitchFamily="50" charset="0"/>
              </a:rPr>
              <a:t>Groupe</a:t>
            </a:r>
            <a:r>
              <a:rPr lang="en-US" sz="1600" dirty="0" smtClean="0">
                <a:latin typeface="Montserrat" panose="00000500000000000000" pitchFamily="50" charset="0"/>
              </a:rPr>
              <a:t> </a:t>
            </a:r>
            <a:r>
              <a:rPr lang="en-US" sz="1600" dirty="0" err="1" smtClean="0">
                <a:latin typeface="Montserrat" panose="00000500000000000000" pitchFamily="50" charset="0"/>
              </a:rPr>
              <a:t>Speciale</a:t>
            </a:r>
            <a:r>
              <a:rPr lang="en-US" sz="1600" dirty="0" smtClean="0">
                <a:latin typeface="Montserrat" panose="00000500000000000000" pitchFamily="50" charset="0"/>
              </a:rPr>
              <a:t> Mobile was defined the GSM standard as the internationally accepted digital cellular telephony standard.</a:t>
            </a:r>
          </a:p>
          <a:p>
            <a:endParaRPr lang="en-US" sz="1600" dirty="0">
              <a:latin typeface="Montserrat" panose="00000500000000000000" pitchFamily="50" charset="0"/>
            </a:endParaRPr>
          </a:p>
          <a:p>
            <a:endParaRPr lang="en-US" sz="1600" dirty="0" smtClean="0">
              <a:latin typeface="Montserrat" panose="00000500000000000000" pitchFamily="50" charset="0"/>
            </a:endParaRPr>
          </a:p>
          <a:p>
            <a:r>
              <a:rPr lang="en-US" sz="1600" dirty="0" smtClean="0">
                <a:solidFill>
                  <a:schemeClr val="bg1"/>
                </a:solidFill>
                <a:latin typeface="Montserrat" panose="00000500000000000000" pitchFamily="50" charset="0"/>
              </a:rPr>
              <a:t>1990- GSM adaptation work started for DCS1800 band. </a:t>
            </a:r>
          </a:p>
          <a:p>
            <a:endParaRPr lang="en-US" sz="1600" dirty="0">
              <a:solidFill>
                <a:schemeClr val="bg1"/>
              </a:solidFill>
              <a:latin typeface="Montserrat" panose="00000500000000000000" pitchFamily="50" charset="0"/>
            </a:endParaRPr>
          </a:p>
          <a:p>
            <a:r>
              <a:rPr lang="en-US" sz="1600" dirty="0" smtClean="0">
                <a:solidFill>
                  <a:schemeClr val="bg1"/>
                </a:solidFill>
                <a:latin typeface="Montserrat" panose="00000500000000000000" pitchFamily="50" charset="0"/>
              </a:rPr>
              <a:t>1991- The first GSM call was made in Finland.</a:t>
            </a:r>
          </a:p>
          <a:p>
            <a:endParaRPr lang="en-US" sz="1600" dirty="0" smtClean="0">
              <a:solidFill>
                <a:schemeClr val="bg1"/>
              </a:solidFill>
              <a:latin typeface="Montserrat" panose="00000500000000000000" pitchFamily="50" charset="0"/>
            </a:endParaRPr>
          </a:p>
          <a:p>
            <a:r>
              <a:rPr lang="en-US" sz="1600" dirty="0" smtClean="0">
                <a:solidFill>
                  <a:schemeClr val="bg1"/>
                </a:solidFill>
                <a:latin typeface="Montserrat" panose="00000500000000000000" pitchFamily="50" charset="0"/>
              </a:rPr>
              <a:t>1992 to 1995- GSM with SMS feature was deployed and roaming agreement between some European telecom companies. DCS1800 GSM network was opened in UK.</a:t>
            </a:r>
          </a:p>
          <a:p>
            <a:endParaRPr lang="en-US" sz="1600" dirty="0">
              <a:latin typeface="Montserrat" panose="00000500000000000000" pitchFamily="50" charset="0"/>
            </a:endParaRPr>
          </a:p>
        </p:txBody>
      </p:sp>
      <p:sp>
        <p:nvSpPr>
          <p:cNvPr id="10" name="TextBox 9"/>
          <p:cNvSpPr txBox="1"/>
          <p:nvPr/>
        </p:nvSpPr>
        <p:spPr>
          <a:xfrm>
            <a:off x="6270625" y="800100"/>
            <a:ext cx="5432425" cy="3046988"/>
          </a:xfrm>
          <a:prstGeom prst="rect">
            <a:avLst/>
          </a:prstGeom>
          <a:noFill/>
        </p:spPr>
        <p:txBody>
          <a:bodyPr wrap="square" rtlCol="0">
            <a:spAutoFit/>
          </a:bodyPr>
          <a:lstStyle/>
          <a:p>
            <a:r>
              <a:rPr lang="en-US" sz="1600" dirty="0" smtClean="0">
                <a:latin typeface="Montserrat" panose="00000500000000000000" pitchFamily="50" charset="0"/>
              </a:rPr>
              <a:t>1995- GSM global subscriber exceed 10 million and first North America PCS 1900 was opened in US.</a:t>
            </a:r>
          </a:p>
          <a:p>
            <a:endParaRPr lang="en-US" sz="1600" dirty="0" smtClean="0">
              <a:latin typeface="Montserrat" panose="00000500000000000000" pitchFamily="50" charset="0"/>
            </a:endParaRPr>
          </a:p>
          <a:p>
            <a:r>
              <a:rPr lang="en-US" sz="1600" dirty="0" smtClean="0">
                <a:latin typeface="Montserrat" panose="00000500000000000000" pitchFamily="50" charset="0"/>
              </a:rPr>
              <a:t>1996 to 1999 – GSM network has spread to over 100 countries. GSM subscriber has surpassed 100 million and WAP trial begin in France and Italy to launch GPRS.</a:t>
            </a:r>
          </a:p>
          <a:p>
            <a:endParaRPr lang="en-US" sz="1600" dirty="0" smtClean="0">
              <a:latin typeface="Montserrat" panose="00000500000000000000" pitchFamily="50" charset="0"/>
            </a:endParaRPr>
          </a:p>
          <a:p>
            <a:r>
              <a:rPr lang="en-US" sz="1600" dirty="0" smtClean="0">
                <a:latin typeface="Montserrat" panose="00000500000000000000" pitchFamily="50" charset="0"/>
              </a:rPr>
              <a:t>2000 to present- GSM evolve to GPRS/EDGE due to increase in data usage. </a:t>
            </a:r>
          </a:p>
          <a:p>
            <a:endParaRPr lang="en-US" sz="1600" dirty="0" smtClean="0">
              <a:latin typeface="Montserrat" panose="00000500000000000000" pitchFamily="50" charset="0"/>
            </a:endParaRPr>
          </a:p>
          <a:p>
            <a:r>
              <a:rPr lang="en-US" sz="1600" dirty="0" smtClean="0">
                <a:latin typeface="Montserrat" panose="00000500000000000000" pitchFamily="50" charset="0"/>
              </a:rPr>
              <a:t>By 2001 WCDMA network goes live in France.</a:t>
            </a:r>
          </a:p>
        </p:txBody>
      </p:sp>
    </p:spTree>
    <p:extLst>
      <p:ext uri="{BB962C8B-B14F-4D97-AF65-F5344CB8AC3E}">
        <p14:creationId xmlns:p14="http://schemas.microsoft.com/office/powerpoint/2010/main" val="20788065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2954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6950" y="474663"/>
            <a:ext cx="7002219" cy="6034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0840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2954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406400" y="1564448"/>
            <a:ext cx="10833100" cy="3231654"/>
          </a:xfrm>
          <a:prstGeom prst="rect">
            <a:avLst/>
          </a:prstGeom>
        </p:spPr>
        <p:txBody>
          <a:bodyPr wrap="square">
            <a:spAutoFit/>
          </a:bodyPr>
          <a:lstStyle/>
          <a:p>
            <a:r>
              <a:rPr lang="en-US" altLang="en-US" sz="2400" b="1" dirty="0">
                <a:latin typeface="Montserrat" panose="00000500000000000000" pitchFamily="50" charset="0"/>
                <a:cs typeface="Times New Roman" panose="02020603050405020304" pitchFamily="18" charset="0"/>
              </a:rPr>
              <a:t>What is an Antenna?</a:t>
            </a:r>
            <a:endParaRPr lang="en-US" altLang="en-US" sz="2400" dirty="0">
              <a:latin typeface="Montserrat" panose="00000500000000000000" pitchFamily="50" charset="0"/>
              <a:cs typeface="Times New Roman" panose="02020603050405020304" pitchFamily="18" charset="0"/>
            </a:endParaRPr>
          </a:p>
          <a:p>
            <a:r>
              <a:rPr lang="en-US" altLang="en-US" sz="2000" dirty="0">
                <a:latin typeface="Montserrat" panose="00000500000000000000" pitchFamily="50" charset="0"/>
                <a:cs typeface="Times New Roman" panose="02020603050405020304" pitchFamily="18" charset="0"/>
              </a:rPr>
              <a:t>By definition, an antenna is simply a reciprocating device which converts high frequency currents to radio waves. It’s also a device designed to transmit or receive electromagnetic energy, matching these sources of energy and the space. The original information (high frequency current) is changed, for example through some kind of modulation and treatment, and still conveyed or guided by a cable to the antenna. The antenna then radiates this information(Electromagnetic wave)by the medium(air) until it reaches the other antenna, which in this case will make receiving the signal, making it still the way the cable to the device that will make such demodulation (and other treatments), recovering the original information.</a:t>
            </a:r>
            <a:endParaRPr lang="en-US" altLang="en-US" sz="2000" dirty="0">
              <a:latin typeface="Montserrat" panose="00000500000000000000" pitchFamily="50" charset="0"/>
              <a:cs typeface="Times New Roman" panose="02020603050405020304" pitchFamily="18" charset="0"/>
            </a:endParaRPr>
          </a:p>
        </p:txBody>
      </p:sp>
      <p:sp>
        <p:nvSpPr>
          <p:cNvPr id="7" name="Rectangle 6"/>
          <p:cNvSpPr/>
          <p:nvPr/>
        </p:nvSpPr>
        <p:spPr>
          <a:xfrm>
            <a:off x="406400" y="432600"/>
            <a:ext cx="10833100" cy="769441"/>
          </a:xfrm>
          <a:prstGeom prst="rect">
            <a:avLst/>
          </a:prstGeom>
        </p:spPr>
        <p:txBody>
          <a:bodyPr wrap="square">
            <a:spAutoFit/>
          </a:bodyPr>
          <a:lstStyle/>
          <a:p>
            <a:r>
              <a:rPr lang="en-US" altLang="en-US" sz="4400" b="1" dirty="0" smtClean="0">
                <a:solidFill>
                  <a:schemeClr val="bg1"/>
                </a:solidFill>
                <a:latin typeface="Gotham Ultra" panose="02000000000000000000" pitchFamily="50" charset="0"/>
                <a:cs typeface="Times New Roman" panose="02020603050405020304" pitchFamily="18" charset="0"/>
              </a:rPr>
              <a:t>ANTENNA BASIC PRINCIPLES</a:t>
            </a:r>
            <a:endParaRPr lang="en-US" altLang="en-US" sz="4000" dirty="0">
              <a:solidFill>
                <a:schemeClr val="bg1"/>
              </a:solidFill>
              <a:latin typeface="Gotham Ultra" panose="02000000000000000000" pitchFamily="50" charset="0"/>
              <a:cs typeface="Times New Roman" panose="02020603050405020304" pitchFamily="18" charset="0"/>
            </a:endParaRPr>
          </a:p>
        </p:txBody>
      </p:sp>
    </p:spTree>
    <p:extLst>
      <p:ext uri="{BB962C8B-B14F-4D97-AF65-F5344CB8AC3E}">
        <p14:creationId xmlns:p14="http://schemas.microsoft.com/office/powerpoint/2010/main" val="42257990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2954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025" y="857965"/>
            <a:ext cx="10428288" cy="4191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98939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2954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406400" y="1813617"/>
            <a:ext cx="10833100" cy="3046988"/>
          </a:xfrm>
          <a:prstGeom prst="rect">
            <a:avLst/>
          </a:prstGeom>
        </p:spPr>
        <p:txBody>
          <a:bodyPr wrap="square">
            <a:spAutoFit/>
          </a:bodyPr>
          <a:lstStyle/>
          <a:p>
            <a:r>
              <a:rPr lang="en-US" altLang="en-US" sz="3200" b="1" dirty="0">
                <a:latin typeface="Montserrat" panose="00000500000000000000" pitchFamily="50" charset="0"/>
                <a:cs typeface="Times New Roman" panose="02020603050405020304" pitchFamily="18" charset="0"/>
              </a:rPr>
              <a:t>Classify by working band: </a:t>
            </a:r>
            <a:r>
              <a:rPr lang="en-US" altLang="en-US" sz="3200" dirty="0">
                <a:latin typeface="Montserrat" panose="00000500000000000000" pitchFamily="50" charset="0"/>
                <a:cs typeface="Times New Roman" panose="02020603050405020304" pitchFamily="18" charset="0"/>
              </a:rPr>
              <a:t>UHF, VHF, </a:t>
            </a:r>
            <a:r>
              <a:rPr lang="en-US" altLang="en-US" sz="3200" dirty="0" err="1">
                <a:latin typeface="Montserrat" panose="00000500000000000000" pitchFamily="50" charset="0"/>
                <a:cs typeface="Times New Roman" panose="02020603050405020304" pitchFamily="18" charset="0"/>
              </a:rPr>
              <a:t>microwave,etc</a:t>
            </a:r>
            <a:r>
              <a:rPr lang="en-US" altLang="en-US" sz="3200" dirty="0">
                <a:latin typeface="Montserrat" panose="00000500000000000000" pitchFamily="50" charset="0"/>
                <a:cs typeface="Times New Roman" panose="02020603050405020304" pitchFamily="18" charset="0"/>
              </a:rPr>
              <a:t>.</a:t>
            </a:r>
          </a:p>
          <a:p>
            <a:r>
              <a:rPr lang="en-US" altLang="en-US" sz="3200" b="1" dirty="0">
                <a:latin typeface="Montserrat" panose="00000500000000000000" pitchFamily="50" charset="0"/>
                <a:cs typeface="Times New Roman" panose="02020603050405020304" pitchFamily="18" charset="0"/>
              </a:rPr>
              <a:t> </a:t>
            </a:r>
            <a:r>
              <a:rPr lang="en-US" altLang="en-US" sz="3200" b="1" dirty="0" smtClean="0">
                <a:latin typeface="Montserrat" panose="00000500000000000000" pitchFamily="50" charset="0"/>
                <a:cs typeface="Times New Roman" panose="02020603050405020304" pitchFamily="18" charset="0"/>
              </a:rPr>
              <a:t>Classify </a:t>
            </a:r>
            <a:r>
              <a:rPr lang="en-US" altLang="en-US" sz="3200" b="1" dirty="0">
                <a:latin typeface="Montserrat" panose="00000500000000000000" pitchFamily="50" charset="0"/>
                <a:cs typeface="Times New Roman" panose="02020603050405020304" pitchFamily="18" charset="0"/>
              </a:rPr>
              <a:t>by radiate </a:t>
            </a:r>
            <a:r>
              <a:rPr lang="en-US" altLang="en-US" sz="3200" b="1" dirty="0" smtClean="0">
                <a:latin typeface="Montserrat" panose="00000500000000000000" pitchFamily="50" charset="0"/>
                <a:cs typeface="Times New Roman" panose="02020603050405020304" pitchFamily="18" charset="0"/>
              </a:rPr>
              <a:t>pattern:</a:t>
            </a:r>
            <a:endParaRPr lang="en-US" altLang="en-US" sz="3200" dirty="0" smtClean="0">
              <a:latin typeface="Montserrat" panose="00000500000000000000" pitchFamily="50" charset="0"/>
              <a:cs typeface="Times New Roman" panose="02020603050405020304" pitchFamily="18" charset="0"/>
            </a:endParaRPr>
          </a:p>
          <a:p>
            <a:pPr marL="342900" indent="-342900">
              <a:buFont typeface="Arial" panose="020B0604020202020204" pitchFamily="34" charset="0"/>
              <a:buChar char="•"/>
            </a:pPr>
            <a:r>
              <a:rPr lang="en-US" altLang="en-US" sz="3200" dirty="0" smtClean="0">
                <a:latin typeface="Montserrat" panose="00000500000000000000" pitchFamily="50" charset="0"/>
                <a:cs typeface="Times New Roman" panose="02020603050405020304" pitchFamily="18" charset="0"/>
              </a:rPr>
              <a:t>Omnidirectional</a:t>
            </a:r>
            <a:r>
              <a:rPr lang="en-US" altLang="en-US" sz="3200" dirty="0">
                <a:latin typeface="Montserrat" panose="00000500000000000000" pitchFamily="50" charset="0"/>
                <a:cs typeface="Times New Roman" panose="02020603050405020304" pitchFamily="18" charset="0"/>
              </a:rPr>
              <a:t>: Radiates equally in all </a:t>
            </a:r>
            <a:r>
              <a:rPr lang="en-US" altLang="en-US" sz="3200" dirty="0" smtClean="0">
                <a:latin typeface="Montserrat" panose="00000500000000000000" pitchFamily="50" charset="0"/>
                <a:cs typeface="Times New Roman" panose="02020603050405020304" pitchFamily="18" charset="0"/>
              </a:rPr>
              <a:t>direction</a:t>
            </a:r>
          </a:p>
          <a:p>
            <a:pPr marL="342900" indent="-342900">
              <a:buFont typeface="Arial" panose="020B0604020202020204" pitchFamily="34" charset="0"/>
              <a:buChar char="•"/>
            </a:pPr>
            <a:r>
              <a:rPr lang="en-US" altLang="en-US" sz="3200" dirty="0" smtClean="0">
                <a:latin typeface="Montserrat" panose="00000500000000000000" pitchFamily="50" charset="0"/>
                <a:cs typeface="Times New Roman" panose="02020603050405020304" pitchFamily="18" charset="0"/>
              </a:rPr>
              <a:t>Directional</a:t>
            </a:r>
            <a:r>
              <a:rPr lang="en-US" altLang="en-US" sz="3200" dirty="0">
                <a:latin typeface="Montserrat" panose="00000500000000000000" pitchFamily="50" charset="0"/>
                <a:cs typeface="Times New Roman" panose="02020603050405020304" pitchFamily="18" charset="0"/>
              </a:rPr>
              <a:t>: Unidirectional/Sectoral antenna and </a:t>
            </a:r>
            <a:r>
              <a:rPr lang="en-US" altLang="en-US" sz="3200" dirty="0" smtClean="0">
                <a:latin typeface="Montserrat" panose="00000500000000000000" pitchFamily="50" charset="0"/>
                <a:cs typeface="Times New Roman" panose="02020603050405020304" pitchFamily="18" charset="0"/>
              </a:rPr>
              <a:t>Bi-directional antenna </a:t>
            </a:r>
            <a:r>
              <a:rPr lang="en-US" altLang="en-US" sz="3200" dirty="0">
                <a:latin typeface="Montserrat" panose="00000500000000000000" pitchFamily="50" charset="0"/>
                <a:cs typeface="Times New Roman" panose="02020603050405020304" pitchFamily="18" charset="0"/>
              </a:rPr>
              <a:t>which radiates </a:t>
            </a:r>
            <a:r>
              <a:rPr lang="en-US" altLang="en-US" sz="3200" dirty="0" smtClean="0">
                <a:latin typeface="Montserrat" panose="00000500000000000000" pitchFamily="50" charset="0"/>
                <a:cs typeface="Times New Roman" panose="02020603050405020304" pitchFamily="18" charset="0"/>
              </a:rPr>
              <a:t>in two </a:t>
            </a:r>
            <a:r>
              <a:rPr lang="en-US" altLang="en-US" sz="3200" dirty="0">
                <a:latin typeface="Montserrat" panose="00000500000000000000" pitchFamily="50" charset="0"/>
                <a:cs typeface="Times New Roman" panose="02020603050405020304" pitchFamily="18" charset="0"/>
              </a:rPr>
              <a:t>direction.</a:t>
            </a:r>
            <a:endParaRPr lang="en-US" altLang="en-US" sz="3200" dirty="0">
              <a:latin typeface="Montserrat" panose="00000500000000000000" pitchFamily="50" charset="0"/>
              <a:cs typeface="Times New Roman" panose="02020603050405020304" pitchFamily="18" charset="0"/>
            </a:endParaRPr>
          </a:p>
        </p:txBody>
      </p:sp>
      <p:sp>
        <p:nvSpPr>
          <p:cNvPr id="7" name="Rectangle 6"/>
          <p:cNvSpPr/>
          <p:nvPr/>
        </p:nvSpPr>
        <p:spPr>
          <a:xfrm>
            <a:off x="406400" y="432600"/>
            <a:ext cx="10833100" cy="769441"/>
          </a:xfrm>
          <a:prstGeom prst="rect">
            <a:avLst/>
          </a:prstGeom>
        </p:spPr>
        <p:txBody>
          <a:bodyPr wrap="square">
            <a:spAutoFit/>
          </a:bodyPr>
          <a:lstStyle/>
          <a:p>
            <a:r>
              <a:rPr lang="en-US" altLang="en-US" sz="4400" b="1" dirty="0" smtClean="0">
                <a:solidFill>
                  <a:schemeClr val="bg1"/>
                </a:solidFill>
                <a:latin typeface="Gotham Ultra" panose="02000000000000000000" pitchFamily="50" charset="0"/>
                <a:cs typeface="Times New Roman" panose="02020603050405020304" pitchFamily="18" charset="0"/>
              </a:rPr>
              <a:t>CLASSIFICATION OF ANTENNA</a:t>
            </a:r>
            <a:endParaRPr lang="en-US" altLang="en-US" sz="4000" dirty="0">
              <a:solidFill>
                <a:schemeClr val="bg1"/>
              </a:solidFill>
              <a:latin typeface="Gotham Ultra" panose="02000000000000000000" pitchFamily="50" charset="0"/>
              <a:cs typeface="Times New Roman" panose="02020603050405020304" pitchFamily="18" charset="0"/>
            </a:endParaRPr>
          </a:p>
        </p:txBody>
      </p:sp>
    </p:spTree>
    <p:extLst>
      <p:ext uri="{BB962C8B-B14F-4D97-AF65-F5344CB8AC3E}">
        <p14:creationId xmlns:p14="http://schemas.microsoft.com/office/powerpoint/2010/main" val="30950246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2954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323850" y="1628951"/>
            <a:ext cx="11544300" cy="3416320"/>
          </a:xfrm>
          <a:prstGeom prst="rect">
            <a:avLst/>
          </a:prstGeom>
        </p:spPr>
        <p:txBody>
          <a:bodyPr wrap="square">
            <a:spAutoFit/>
          </a:bodyPr>
          <a:lstStyle/>
          <a:p>
            <a:pPr algn="just"/>
            <a:r>
              <a:rPr lang="en-US" altLang="en-US" sz="2400" dirty="0">
                <a:latin typeface="Montserrat" panose="00000500000000000000" pitchFamily="50" charset="0"/>
                <a:cs typeface="Times New Roman" panose="02020603050405020304" pitchFamily="18" charset="0"/>
              </a:rPr>
              <a:t>A useful abstraction in the study of antennas is the isotropic radiator, which is an ideal antenna that radiates (or receives) equally in all directions, with a spherical pattern. The isotropic radiator is also sometimes called an </a:t>
            </a:r>
            <a:r>
              <a:rPr lang="en-US" altLang="en-US" sz="2400" dirty="0" err="1">
                <a:latin typeface="Montserrat" panose="00000500000000000000" pitchFamily="50" charset="0"/>
                <a:cs typeface="Times New Roman" panose="02020603050405020304" pitchFamily="18" charset="0"/>
              </a:rPr>
              <a:t>omni</a:t>
            </a:r>
            <a:r>
              <a:rPr lang="en-US" altLang="en-US" sz="2400" dirty="0">
                <a:latin typeface="Montserrat" panose="00000500000000000000" pitchFamily="50" charset="0"/>
                <a:cs typeface="Times New Roman" panose="02020603050405020304" pitchFamily="18" charset="0"/>
              </a:rPr>
              <a:t>-directional antenna, but this term is usually reserved for an antenna that radiates equally in all directions in one plane, such as a whip antenna, which radiates equally over azimuth angles but varies with elevation. The power density, S, due to an isotropic radiator is a function only of the distance, d, from the antenna and can be expressed as the total power divided by the area of a sphere with radius d.</a:t>
            </a:r>
            <a:endParaRPr lang="en-US" altLang="en-US" sz="2400" dirty="0">
              <a:latin typeface="Montserrat" panose="00000500000000000000" pitchFamily="50" charset="0"/>
              <a:cs typeface="Times New Roman" panose="02020603050405020304" pitchFamily="18" charset="0"/>
            </a:endParaRPr>
          </a:p>
        </p:txBody>
      </p:sp>
      <p:sp>
        <p:nvSpPr>
          <p:cNvPr id="7" name="Rectangle 6"/>
          <p:cNvSpPr/>
          <p:nvPr/>
        </p:nvSpPr>
        <p:spPr>
          <a:xfrm>
            <a:off x="406400" y="432600"/>
            <a:ext cx="10833100" cy="769441"/>
          </a:xfrm>
          <a:prstGeom prst="rect">
            <a:avLst/>
          </a:prstGeom>
        </p:spPr>
        <p:txBody>
          <a:bodyPr wrap="square">
            <a:spAutoFit/>
          </a:bodyPr>
          <a:lstStyle/>
          <a:p>
            <a:r>
              <a:rPr lang="en-US" altLang="en-US" sz="4400" b="1" dirty="0" smtClean="0">
                <a:solidFill>
                  <a:schemeClr val="bg1"/>
                </a:solidFill>
                <a:latin typeface="Gotham Ultra" panose="02000000000000000000" pitchFamily="50" charset="0"/>
                <a:cs typeface="Times New Roman" panose="02020603050405020304" pitchFamily="18" charset="0"/>
              </a:rPr>
              <a:t>ANTENNA PROPAGATION</a:t>
            </a:r>
            <a:endParaRPr lang="en-US" altLang="en-US" sz="4000" dirty="0">
              <a:solidFill>
                <a:schemeClr val="bg1"/>
              </a:solidFill>
              <a:latin typeface="Gotham Ultra" panose="02000000000000000000" pitchFamily="50" charset="0"/>
              <a:cs typeface="Times New Roman" panose="02020603050405020304" pitchFamily="18" charset="0"/>
            </a:endParaRPr>
          </a:p>
        </p:txBody>
      </p:sp>
    </p:spTree>
    <p:extLst>
      <p:ext uri="{BB962C8B-B14F-4D97-AF65-F5344CB8AC3E}">
        <p14:creationId xmlns:p14="http://schemas.microsoft.com/office/powerpoint/2010/main" val="14790009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2954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0" y="3543300"/>
            <a:ext cx="9664700" cy="33147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2"/>
          <p:cNvGrpSpPr>
            <a:grpSpLocks/>
          </p:cNvGrpSpPr>
          <p:nvPr/>
        </p:nvGrpSpPr>
        <p:grpSpPr bwMode="auto">
          <a:xfrm>
            <a:off x="2705099" y="800100"/>
            <a:ext cx="7223801" cy="2844800"/>
            <a:chOff x="1440" y="-941"/>
            <a:chExt cx="9205" cy="8301"/>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 y="-941"/>
              <a:ext cx="9106" cy="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 y="-941"/>
              <a:ext cx="9205" cy="83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TextBox 4"/>
          <p:cNvSpPr txBox="1"/>
          <p:nvPr/>
        </p:nvSpPr>
        <p:spPr>
          <a:xfrm>
            <a:off x="330200" y="3797300"/>
            <a:ext cx="8953500" cy="2862322"/>
          </a:xfrm>
          <a:prstGeom prst="rect">
            <a:avLst/>
          </a:prstGeom>
          <a:noFill/>
        </p:spPr>
        <p:txBody>
          <a:bodyPr wrap="square" rtlCol="0">
            <a:spAutoFit/>
          </a:bodyPr>
          <a:lstStyle/>
          <a:p>
            <a:r>
              <a:rPr lang="en-US" altLang="en-US" dirty="0" smtClean="0">
                <a:solidFill>
                  <a:schemeClr val="bg1"/>
                </a:solidFill>
                <a:latin typeface="Montserrat" panose="00000500000000000000" pitchFamily="50" charset="0"/>
              </a:rPr>
              <a:t>That </a:t>
            </a:r>
            <a:r>
              <a:rPr lang="en-US" altLang="en-US" dirty="0">
                <a:solidFill>
                  <a:schemeClr val="bg1"/>
                </a:solidFill>
                <a:latin typeface="Montserrat" panose="00000500000000000000" pitchFamily="50" charset="0"/>
              </a:rPr>
              <a:t>is, the power is uniformly distributed over the sphere. Thus for an isotropic radiator, the power density at a given range is constant over all angles and is equal to the average power density at that range.</a:t>
            </a:r>
          </a:p>
          <a:p>
            <a:r>
              <a:rPr lang="en-US" altLang="en-US" dirty="0">
                <a:solidFill>
                  <a:schemeClr val="bg1"/>
                </a:solidFill>
                <a:latin typeface="Montserrat" panose="00000500000000000000" pitchFamily="50" charset="0"/>
              </a:rPr>
              <a:t>For a real antenna, there will be certain angles of radiation, which provide greater power density than others (when measured at the same range). The directivity of an antenna is defined as the ratio of the radiated power density at distance, d, in the direction of maximum intensity to the average power density over all angles at distance, d. This is equivalent to the ratio of the peak power density at distance d, to the average power density at d.</a:t>
            </a:r>
          </a:p>
          <a:p>
            <a:endParaRPr lang="en-US" dirty="0">
              <a:solidFill>
                <a:schemeClr val="bg1"/>
              </a:solidFill>
              <a:latin typeface="Montserrat" panose="00000500000000000000" pitchFamily="50" charset="0"/>
            </a:endParaRPr>
          </a:p>
        </p:txBody>
      </p:sp>
    </p:spTree>
    <p:extLst>
      <p:ext uri="{BB962C8B-B14F-4D97-AF65-F5344CB8AC3E}">
        <p14:creationId xmlns:p14="http://schemas.microsoft.com/office/powerpoint/2010/main" val="11861538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27432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406400" y="598525"/>
            <a:ext cx="11379199" cy="2308324"/>
          </a:xfrm>
          <a:prstGeom prst="rect">
            <a:avLst/>
          </a:prstGeom>
          <a:noFill/>
        </p:spPr>
        <p:txBody>
          <a:bodyPr wrap="square" rtlCol="0">
            <a:spAutoFit/>
          </a:bodyPr>
          <a:lstStyle/>
          <a:p>
            <a:pPr>
              <a:defRPr/>
            </a:pPr>
            <a:r>
              <a:rPr lang="en-US" sz="2400" b="1" dirty="0" smtClean="0">
                <a:solidFill>
                  <a:schemeClr val="bg1"/>
                </a:solidFill>
                <a:latin typeface="Montserrat" panose="00000500000000000000" pitchFamily="50" charset="0"/>
              </a:rPr>
              <a:t>Antenna </a:t>
            </a:r>
            <a:r>
              <a:rPr lang="en-US" sz="2400" b="1" dirty="0">
                <a:solidFill>
                  <a:schemeClr val="bg1"/>
                </a:solidFill>
                <a:latin typeface="Montserrat" panose="00000500000000000000" pitchFamily="50" charset="0"/>
              </a:rPr>
              <a:t>Gain</a:t>
            </a:r>
            <a:r>
              <a:rPr lang="en-US" sz="2400" dirty="0">
                <a:solidFill>
                  <a:schemeClr val="bg1"/>
                </a:solidFill>
                <a:latin typeface="Montserrat" panose="00000500000000000000" pitchFamily="50" charset="0"/>
              </a:rPr>
              <a:t>: This can be measured in terms of dipole and isotropic. Dipole radiates in 2 directions while isotropic radiates in all direction. Antenna </a:t>
            </a:r>
            <a:r>
              <a:rPr lang="en-US" sz="2400" b="1" dirty="0">
                <a:solidFill>
                  <a:schemeClr val="bg1"/>
                </a:solidFill>
                <a:latin typeface="Montserrat" panose="00000500000000000000" pitchFamily="50" charset="0"/>
              </a:rPr>
              <a:t>gain: </a:t>
            </a:r>
            <a:r>
              <a:rPr lang="en-US" sz="2400" b="1" dirty="0" err="1">
                <a:solidFill>
                  <a:schemeClr val="bg1"/>
                </a:solidFill>
                <a:latin typeface="Montserrat" panose="00000500000000000000" pitchFamily="50" charset="0"/>
              </a:rPr>
              <a:t>dBi</a:t>
            </a:r>
            <a:r>
              <a:rPr lang="en-US" sz="2400" b="1" dirty="0">
                <a:solidFill>
                  <a:schemeClr val="bg1"/>
                </a:solidFill>
                <a:latin typeface="Montserrat" panose="00000500000000000000" pitchFamily="50" charset="0"/>
              </a:rPr>
              <a:t>=</a:t>
            </a:r>
            <a:r>
              <a:rPr lang="en-US" sz="2400" b="1" dirty="0" err="1">
                <a:solidFill>
                  <a:schemeClr val="bg1"/>
                </a:solidFill>
                <a:latin typeface="Montserrat" panose="00000500000000000000" pitchFamily="50" charset="0"/>
              </a:rPr>
              <a:t>dBd</a:t>
            </a:r>
            <a:r>
              <a:rPr lang="en-US" sz="2400" b="1" dirty="0">
                <a:solidFill>
                  <a:schemeClr val="bg1"/>
                </a:solidFill>
                <a:latin typeface="Montserrat" panose="00000500000000000000" pitchFamily="50" charset="0"/>
              </a:rPr>
              <a:t> + 2.15dB</a:t>
            </a:r>
          </a:p>
          <a:p>
            <a:pPr>
              <a:defRPr/>
            </a:pPr>
            <a:r>
              <a:rPr lang="en-US" sz="2400" dirty="0">
                <a:solidFill>
                  <a:schemeClr val="bg1"/>
                </a:solidFill>
                <a:latin typeface="Montserrat" panose="00000500000000000000" pitchFamily="50" charset="0"/>
              </a:rPr>
              <a:t>NB; Isotropic gain is 2.15 more than dipole gain </a:t>
            </a:r>
            <a:endParaRPr lang="en-US" sz="2400" dirty="0" smtClean="0">
              <a:solidFill>
                <a:schemeClr val="bg1"/>
              </a:solidFill>
              <a:latin typeface="Montserrat" panose="00000500000000000000" pitchFamily="50" charset="0"/>
            </a:endParaRPr>
          </a:p>
          <a:p>
            <a:r>
              <a:rPr lang="en-US" sz="2400" dirty="0" smtClean="0">
                <a:solidFill>
                  <a:schemeClr val="bg1"/>
                </a:solidFill>
                <a:latin typeface="Montserrat" panose="00000500000000000000" pitchFamily="50" charset="0"/>
              </a:rPr>
              <a:t>Note</a:t>
            </a:r>
            <a:r>
              <a:rPr lang="en-US" sz="2400" dirty="0">
                <a:solidFill>
                  <a:schemeClr val="bg1"/>
                </a:solidFill>
                <a:latin typeface="Montserrat" panose="00000500000000000000" pitchFamily="50" charset="0"/>
              </a:rPr>
              <a:t>: &gt;16dBi  High gain </a:t>
            </a:r>
            <a:r>
              <a:rPr lang="en-US" sz="2400" dirty="0" smtClean="0">
                <a:solidFill>
                  <a:schemeClr val="bg1"/>
                </a:solidFill>
                <a:latin typeface="Montserrat" panose="00000500000000000000" pitchFamily="50" charset="0"/>
              </a:rPr>
              <a:t>, </a:t>
            </a:r>
            <a:r>
              <a:rPr lang="en-US" altLang="en-US" sz="2400" dirty="0">
                <a:solidFill>
                  <a:schemeClr val="bg1"/>
                </a:solidFill>
                <a:latin typeface="Montserrat" panose="00000500000000000000" pitchFamily="50" charset="0"/>
              </a:rPr>
              <a:t>14dBi – </a:t>
            </a:r>
            <a:r>
              <a:rPr lang="en-US" altLang="en-US" sz="2400" dirty="0" smtClean="0">
                <a:solidFill>
                  <a:schemeClr val="bg1"/>
                </a:solidFill>
                <a:latin typeface="Montserrat" panose="00000500000000000000" pitchFamily="50" charset="0"/>
              </a:rPr>
              <a:t>16dBi, Medium </a:t>
            </a:r>
            <a:r>
              <a:rPr lang="en-US" altLang="en-US" sz="2400" dirty="0">
                <a:solidFill>
                  <a:schemeClr val="bg1"/>
                </a:solidFill>
                <a:latin typeface="Montserrat" panose="00000500000000000000" pitchFamily="50" charset="0"/>
              </a:rPr>
              <a:t>gain </a:t>
            </a:r>
            <a:r>
              <a:rPr lang="en-US" altLang="en-US" sz="2400" dirty="0" smtClean="0">
                <a:solidFill>
                  <a:schemeClr val="bg1"/>
                </a:solidFill>
                <a:latin typeface="Montserrat" panose="00000500000000000000" pitchFamily="50" charset="0"/>
              </a:rPr>
              <a:t>, &lt;13dBi Low </a:t>
            </a:r>
            <a:r>
              <a:rPr lang="en-US" altLang="en-US" sz="2400" dirty="0">
                <a:solidFill>
                  <a:schemeClr val="bg1"/>
                </a:solidFill>
                <a:latin typeface="Montserrat" panose="00000500000000000000" pitchFamily="50" charset="0"/>
              </a:rPr>
              <a:t>gain</a:t>
            </a:r>
          </a:p>
          <a:p>
            <a:pPr>
              <a:defRPr/>
            </a:pPr>
            <a:endParaRPr lang="en-US" sz="2400" dirty="0">
              <a:solidFill>
                <a:schemeClr val="bg1"/>
              </a:solidFill>
              <a:latin typeface="Montserrat" panose="00000500000000000000" pitchFamily="50" charset="0"/>
            </a:endParaRPr>
          </a:p>
        </p:txBody>
      </p:sp>
      <p:sp>
        <p:nvSpPr>
          <p:cNvPr id="11" name="TextBox 10"/>
          <p:cNvSpPr txBox="1"/>
          <p:nvPr/>
        </p:nvSpPr>
        <p:spPr>
          <a:xfrm>
            <a:off x="406400" y="3142600"/>
            <a:ext cx="11379199" cy="1692771"/>
          </a:xfrm>
          <a:prstGeom prst="rect">
            <a:avLst/>
          </a:prstGeom>
          <a:noFill/>
        </p:spPr>
        <p:txBody>
          <a:bodyPr wrap="square" rtlCol="0">
            <a:spAutoFit/>
          </a:bodyPr>
          <a:lstStyle/>
          <a:p>
            <a:pPr>
              <a:tabLst>
                <a:tab pos="1409700" algn="l"/>
              </a:tabLst>
              <a:defRPr/>
            </a:pPr>
            <a:r>
              <a:rPr lang="en-US" sz="3200" b="1" dirty="0" smtClean="0">
                <a:solidFill>
                  <a:srgbClr val="036F9D"/>
                </a:solidFill>
                <a:latin typeface="Montserrat" panose="00000500000000000000" pitchFamily="50" charset="0"/>
              </a:rPr>
              <a:t>Gain</a:t>
            </a:r>
            <a:endParaRPr lang="en-US" sz="3200" dirty="0">
              <a:solidFill>
                <a:srgbClr val="036F9D"/>
              </a:solidFill>
              <a:latin typeface="Montserrat" panose="00000500000000000000" pitchFamily="50" charset="0"/>
            </a:endParaRPr>
          </a:p>
          <a:p>
            <a:pPr>
              <a:tabLst>
                <a:tab pos="1409700" algn="l"/>
              </a:tabLst>
              <a:defRPr/>
            </a:pPr>
            <a:r>
              <a:rPr lang="en-US" sz="2400" dirty="0">
                <a:latin typeface="Montserrat" panose="00000500000000000000" pitchFamily="50" charset="0"/>
              </a:rPr>
              <a:t>The radiation ability of certain antenna overlap dipole or isotropic Indicates the antenna </a:t>
            </a:r>
            <a:r>
              <a:rPr lang="en-US" sz="2400" dirty="0" err="1">
                <a:latin typeface="Montserrat" panose="00000500000000000000" pitchFamily="50" charset="0"/>
              </a:rPr>
              <a:t>feauture</a:t>
            </a:r>
            <a:r>
              <a:rPr lang="en-US" sz="2400" dirty="0">
                <a:latin typeface="Montserrat" panose="00000500000000000000" pitchFamily="50" charset="0"/>
              </a:rPr>
              <a:t> of electromagnetic radiation in a specific direction</a:t>
            </a:r>
            <a:r>
              <a:rPr lang="en-US" dirty="0">
                <a:latin typeface="Montserrat" panose="00000500000000000000" pitchFamily="50" charset="0"/>
              </a:rPr>
              <a:t>. </a:t>
            </a:r>
            <a:endParaRPr lang="en-US" sz="2400" dirty="0">
              <a:latin typeface="Montserrat" panose="00000500000000000000" pitchFamily="50" charset="0"/>
            </a:endParaRPr>
          </a:p>
        </p:txBody>
      </p:sp>
    </p:spTree>
    <p:extLst>
      <p:ext uri="{BB962C8B-B14F-4D97-AF65-F5344CB8AC3E}">
        <p14:creationId xmlns:p14="http://schemas.microsoft.com/office/powerpoint/2010/main" val="20884240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257299"/>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54001" y="1444565"/>
            <a:ext cx="11429998" cy="5324535"/>
          </a:xfrm>
          <a:prstGeom prst="rect">
            <a:avLst/>
          </a:prstGeom>
          <a:noFill/>
        </p:spPr>
        <p:txBody>
          <a:bodyPr wrap="square" rtlCol="0">
            <a:spAutoFit/>
          </a:bodyPr>
          <a:lstStyle/>
          <a:p>
            <a:r>
              <a:rPr lang="en-US" altLang="en-US" dirty="0" smtClean="0">
                <a:solidFill>
                  <a:schemeClr val="tx2"/>
                </a:solidFill>
                <a:latin typeface="Montserrat" panose="00000500000000000000" pitchFamily="50" charset="0"/>
              </a:rPr>
              <a:t>Polarization </a:t>
            </a:r>
            <a:r>
              <a:rPr lang="en-US" altLang="en-US" dirty="0">
                <a:solidFill>
                  <a:schemeClr val="tx2"/>
                </a:solidFill>
                <a:latin typeface="Montserrat" panose="00000500000000000000" pitchFamily="50" charset="0"/>
              </a:rPr>
              <a:t>is defined as the orientation of the plane that contains the electric field component of the </a:t>
            </a:r>
            <a:r>
              <a:rPr lang="en-US" altLang="en-US" dirty="0" smtClean="0">
                <a:solidFill>
                  <a:schemeClr val="tx2"/>
                </a:solidFill>
                <a:latin typeface="Montserrat" panose="00000500000000000000" pitchFamily="50" charset="0"/>
              </a:rPr>
              <a:t>radiated </a:t>
            </a:r>
            <a:r>
              <a:rPr lang="en-US" altLang="en-US" dirty="0">
                <a:solidFill>
                  <a:schemeClr val="tx2"/>
                </a:solidFill>
                <a:latin typeface="Montserrat" panose="00000500000000000000" pitchFamily="50" charset="0"/>
              </a:rPr>
              <a:t>waveform. In many cases, the polarization of an antenna can be determined by inspection. For instance, a vertical whip antenna generates and receives vertical polarization</a:t>
            </a:r>
            <a:r>
              <a:rPr lang="en-US" altLang="en-US" dirty="0" smtClean="0">
                <a:solidFill>
                  <a:schemeClr val="tx2"/>
                </a:solidFill>
                <a:latin typeface="Montserrat" panose="00000500000000000000" pitchFamily="50" charset="0"/>
              </a:rPr>
              <a:t>.</a:t>
            </a:r>
          </a:p>
          <a:p>
            <a:r>
              <a:rPr lang="en-US" altLang="en-US" dirty="0">
                <a:solidFill>
                  <a:schemeClr val="tx2"/>
                </a:solidFill>
                <a:latin typeface="Montserrat" panose="00000500000000000000" pitchFamily="50" charset="0"/>
              </a:rPr>
              <a:t>Similarly, if the antenna element is horizontal, the wave polarization will be horizontal. Vertical and horizontal polarizations are both considered linear polarizations. Another type of polarization is circular or elliptical polarization. Circular polarization is similar to linear polarization, except that the polarization vector rotates either clockwise or counterclockwise, producing right-hand circular or left-hand circular polarization. Circular polarization is a special case of elliptical polarization, where the vertical and horizontal components of the polarization vector are of equal magnitude. In general, aperture antennas can support vertical, horizontal, or elliptical polarization, depending upon the type of feed that is </a:t>
            </a:r>
            <a:r>
              <a:rPr lang="en-US" altLang="en-US" dirty="0" smtClean="0">
                <a:solidFill>
                  <a:schemeClr val="tx2"/>
                </a:solidFill>
                <a:latin typeface="Montserrat" panose="00000500000000000000" pitchFamily="50" charset="0"/>
              </a:rPr>
              <a:t>used.</a:t>
            </a:r>
          </a:p>
          <a:p>
            <a:endParaRPr lang="en-US" altLang="en-US" dirty="0" smtClean="0">
              <a:solidFill>
                <a:schemeClr val="tx2"/>
              </a:solidFill>
              <a:latin typeface="Montserrat" panose="00000500000000000000" pitchFamily="50" charset="0"/>
            </a:endParaRPr>
          </a:p>
          <a:p>
            <a:r>
              <a:rPr lang="en-US" altLang="en-US" dirty="0">
                <a:solidFill>
                  <a:schemeClr val="tx2"/>
                </a:solidFill>
                <a:latin typeface="Montserrat" panose="00000500000000000000" pitchFamily="50" charset="0"/>
              </a:rPr>
              <a:t>Vertical polarization antennas (also called mono-polarization antennas) Cross polarization antennas (also called dual polarization antennas).</a:t>
            </a:r>
          </a:p>
          <a:p>
            <a:r>
              <a:rPr lang="en-US" altLang="en-US" dirty="0" smtClean="0">
                <a:solidFill>
                  <a:schemeClr val="tx2"/>
                </a:solidFill>
                <a:latin typeface="Montserrat" panose="00000500000000000000" pitchFamily="50" charset="0"/>
              </a:rPr>
              <a:t>Antenna </a:t>
            </a:r>
            <a:r>
              <a:rPr lang="en-US" altLang="en-US" dirty="0">
                <a:solidFill>
                  <a:schemeClr val="tx2"/>
                </a:solidFill>
                <a:latin typeface="Montserrat" panose="00000500000000000000" pitchFamily="50" charset="0"/>
              </a:rPr>
              <a:t>Propagation Horizontal polarization antennas</a:t>
            </a:r>
          </a:p>
          <a:p>
            <a:endParaRPr lang="en-US" altLang="en-US" dirty="0" smtClean="0">
              <a:solidFill>
                <a:schemeClr val="tx2"/>
              </a:solidFill>
              <a:latin typeface="Montserrat" panose="00000500000000000000" pitchFamily="50" charset="0"/>
            </a:endParaRPr>
          </a:p>
          <a:p>
            <a:endParaRPr lang="en-US" altLang="en-US" sz="2400" dirty="0" smtClean="0">
              <a:solidFill>
                <a:schemeClr val="tx2"/>
              </a:solidFill>
              <a:latin typeface="Montserrat" panose="00000500000000000000" pitchFamily="50" charset="0"/>
            </a:endParaRPr>
          </a:p>
          <a:p>
            <a:endParaRPr lang="en-US" sz="2800" dirty="0">
              <a:solidFill>
                <a:schemeClr val="bg1"/>
              </a:solidFill>
              <a:latin typeface="Montserrat" panose="00000500000000000000" pitchFamily="50" charset="0"/>
            </a:endParaRPr>
          </a:p>
        </p:txBody>
      </p:sp>
      <p:sp>
        <p:nvSpPr>
          <p:cNvPr id="8" name="TextBox 7"/>
          <p:cNvSpPr txBox="1"/>
          <p:nvPr/>
        </p:nvSpPr>
        <p:spPr>
          <a:xfrm>
            <a:off x="254001" y="415068"/>
            <a:ext cx="11429998" cy="707886"/>
          </a:xfrm>
          <a:prstGeom prst="rect">
            <a:avLst/>
          </a:prstGeom>
          <a:noFill/>
        </p:spPr>
        <p:txBody>
          <a:bodyPr wrap="square" rtlCol="0">
            <a:spAutoFit/>
          </a:bodyPr>
          <a:lstStyle/>
          <a:p>
            <a:r>
              <a:rPr lang="en-US" altLang="en-US" sz="4000" b="1" dirty="0">
                <a:solidFill>
                  <a:schemeClr val="bg1"/>
                </a:solidFill>
                <a:latin typeface="Montserrat" panose="00000500000000000000" pitchFamily="50" charset="0"/>
              </a:rPr>
              <a:t> Antenna Polarization</a:t>
            </a:r>
            <a:endParaRPr lang="en-US" altLang="en-US" sz="4000" b="1" dirty="0">
              <a:solidFill>
                <a:schemeClr val="bg1"/>
              </a:solidFill>
              <a:latin typeface="Montserrat" panose="00000500000000000000" pitchFamily="50" charset="0"/>
            </a:endParaRPr>
          </a:p>
        </p:txBody>
      </p:sp>
    </p:spTree>
    <p:extLst>
      <p:ext uri="{BB962C8B-B14F-4D97-AF65-F5344CB8AC3E}">
        <p14:creationId xmlns:p14="http://schemas.microsoft.com/office/powerpoint/2010/main" val="200298723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2000" cy="1257299"/>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813" y="355600"/>
            <a:ext cx="6783387" cy="24133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89601" y="2874048"/>
            <a:ext cx="10452100" cy="1015663"/>
          </a:xfrm>
          <a:prstGeom prst="rect">
            <a:avLst/>
          </a:prstGeom>
          <a:noFill/>
        </p:spPr>
        <p:txBody>
          <a:bodyPr wrap="square" rtlCol="0">
            <a:spAutoFit/>
          </a:bodyPr>
          <a:lstStyle/>
          <a:p>
            <a:r>
              <a:rPr lang="en-US" altLang="en-US" sz="2400" b="1" dirty="0">
                <a:solidFill>
                  <a:schemeClr val="tx2"/>
                </a:solidFill>
                <a:latin typeface="Montserrat" panose="00000500000000000000" pitchFamily="50" charset="0"/>
              </a:rPr>
              <a:t>Radiation Pattern</a:t>
            </a:r>
          </a:p>
          <a:p>
            <a:r>
              <a:rPr lang="en-US" altLang="en-US" dirty="0">
                <a:solidFill>
                  <a:schemeClr val="tx2"/>
                </a:solidFill>
                <a:latin typeface="Montserrat" panose="00000500000000000000" pitchFamily="50" charset="0"/>
              </a:rPr>
              <a:t>Vertical and Horizontal pattern of an antenna is as below</a:t>
            </a:r>
          </a:p>
          <a:p>
            <a:endParaRPr lang="en-US" dirty="0">
              <a:latin typeface="Montserrat" panose="00000500000000000000" pitchFamily="50" charset="0"/>
            </a:endParaRPr>
          </a:p>
        </p:txBody>
      </p:sp>
      <p:pic>
        <p:nvPicPr>
          <p:cNvPr id="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88" y="3886200"/>
            <a:ext cx="8061325" cy="25146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0297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3200399"/>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874" name="Rectangle 3"/>
          <p:cNvSpPr>
            <a:spLocks noChangeArrowheads="1"/>
          </p:cNvSpPr>
          <p:nvPr/>
        </p:nvSpPr>
        <p:spPr bwMode="auto">
          <a:xfrm>
            <a:off x="292893" y="359327"/>
            <a:ext cx="11618914"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sz="2000" b="1" dirty="0">
                <a:solidFill>
                  <a:schemeClr val="bg1"/>
                </a:solidFill>
                <a:latin typeface="Montserrat" panose="00000500000000000000" pitchFamily="50" charset="0"/>
              </a:rPr>
              <a:t>Front to Back ratio: </a:t>
            </a:r>
            <a:r>
              <a:rPr lang="en-US" altLang="en-US" sz="2000" dirty="0">
                <a:solidFill>
                  <a:schemeClr val="bg1"/>
                </a:solidFill>
                <a:latin typeface="Montserrat" panose="00000500000000000000" pitchFamily="50" charset="0"/>
              </a:rPr>
              <a:t>Front to back ratio of an isotropic antenna is 1.If FB ratio of a directional antenna is high that means the front lobe has much value than the </a:t>
            </a:r>
            <a:r>
              <a:rPr lang="en-US" altLang="en-US" sz="2000" dirty="0" err="1">
                <a:solidFill>
                  <a:schemeClr val="bg1"/>
                </a:solidFill>
                <a:latin typeface="Montserrat" panose="00000500000000000000" pitchFamily="50" charset="0"/>
              </a:rPr>
              <a:t>Back.This</a:t>
            </a:r>
            <a:r>
              <a:rPr lang="en-US" altLang="en-US" sz="2000" dirty="0">
                <a:solidFill>
                  <a:schemeClr val="bg1"/>
                </a:solidFill>
                <a:latin typeface="Montserrat" panose="00000500000000000000" pitchFamily="50" charset="0"/>
              </a:rPr>
              <a:t> kind of antenna are normally used in urban/suburban areas in order to avoid interference(with back lobe) </a:t>
            </a:r>
          </a:p>
        </p:txBody>
      </p:sp>
      <p:sp>
        <p:nvSpPr>
          <p:cNvPr id="79875" name="Rectangle 4"/>
          <p:cNvSpPr>
            <a:spLocks noChangeArrowheads="1"/>
          </p:cNvSpPr>
          <p:nvPr/>
        </p:nvSpPr>
        <p:spPr bwMode="auto">
          <a:xfrm>
            <a:off x="292893" y="2210960"/>
            <a:ext cx="1161891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sz="2000" b="1" dirty="0">
                <a:solidFill>
                  <a:schemeClr val="bg1"/>
                </a:solidFill>
                <a:latin typeface="Montserrat" panose="00000500000000000000" pitchFamily="50" charset="0"/>
              </a:rPr>
              <a:t>Non Zero field(Null Field): </a:t>
            </a:r>
            <a:r>
              <a:rPr lang="en-US" altLang="en-US" sz="2000" dirty="0">
                <a:solidFill>
                  <a:schemeClr val="bg1"/>
                </a:solidFill>
                <a:latin typeface="Montserrat" panose="00000500000000000000" pitchFamily="50" charset="0"/>
              </a:rPr>
              <a:t>Its used to control under tower </a:t>
            </a:r>
            <a:r>
              <a:rPr lang="en-US" altLang="en-US" sz="2000" dirty="0" err="1">
                <a:solidFill>
                  <a:schemeClr val="bg1"/>
                </a:solidFill>
                <a:latin typeface="Montserrat" panose="00000500000000000000" pitchFamily="50" charset="0"/>
              </a:rPr>
              <a:t>effect.High</a:t>
            </a:r>
            <a:r>
              <a:rPr lang="en-US" altLang="en-US" sz="2000" dirty="0">
                <a:solidFill>
                  <a:schemeClr val="bg1"/>
                </a:solidFill>
                <a:latin typeface="Montserrat" panose="00000500000000000000" pitchFamily="50" charset="0"/>
              </a:rPr>
              <a:t> gain antenna especially adopt Null field technology to effectively improve nearby coverage.</a:t>
            </a:r>
          </a:p>
        </p:txBody>
      </p:sp>
      <p:sp>
        <p:nvSpPr>
          <p:cNvPr id="79876" name="Rectangle 5"/>
          <p:cNvSpPr>
            <a:spLocks noChangeArrowheads="1"/>
          </p:cNvSpPr>
          <p:nvPr/>
        </p:nvSpPr>
        <p:spPr bwMode="auto">
          <a:xfrm>
            <a:off x="292893" y="1703435"/>
            <a:ext cx="121824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b="1" dirty="0" err="1">
                <a:solidFill>
                  <a:schemeClr val="bg1"/>
                </a:solidFill>
                <a:latin typeface="Montserrat" panose="00000500000000000000" pitchFamily="50" charset="0"/>
              </a:rPr>
              <a:t>i.e</a:t>
            </a:r>
            <a:r>
              <a:rPr lang="en-US" altLang="en-US" b="1" dirty="0">
                <a:solidFill>
                  <a:schemeClr val="bg1"/>
                </a:solidFill>
                <a:latin typeface="Montserrat" panose="00000500000000000000" pitchFamily="50" charset="0"/>
              </a:rPr>
              <a:t> It shall apply null field technology when zero depth is less than main beam for 26dB.</a:t>
            </a:r>
            <a:r>
              <a:rPr lang="en-US" altLang="en-US" b="1" u="sng" dirty="0">
                <a:solidFill>
                  <a:schemeClr val="bg1"/>
                </a:solidFill>
                <a:latin typeface="Montserrat" panose="00000500000000000000" pitchFamily="50" charset="0"/>
              </a:rPr>
              <a:t> </a:t>
            </a:r>
            <a:endParaRPr lang="en-US" altLang="en-US" b="1" dirty="0">
              <a:solidFill>
                <a:schemeClr val="bg1"/>
              </a:solidFill>
              <a:latin typeface="Montserrat" panose="00000500000000000000" pitchFamily="50" charset="0"/>
            </a:endParaRPr>
          </a:p>
        </p:txBody>
      </p:sp>
      <p:sp>
        <p:nvSpPr>
          <p:cNvPr id="79877" name="Rectangle 6"/>
          <p:cNvSpPr>
            <a:spLocks noChangeArrowheads="1"/>
          </p:cNvSpPr>
          <p:nvPr/>
        </p:nvSpPr>
        <p:spPr bwMode="auto">
          <a:xfrm>
            <a:off x="292893" y="3308847"/>
            <a:ext cx="60086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b="1" u="sng" dirty="0">
                <a:latin typeface="Montserrat" panose="00000500000000000000" pitchFamily="50" charset="0"/>
              </a:rPr>
              <a:t>Beam width: See the polar radiation picture(PRP</a:t>
            </a:r>
            <a:r>
              <a:rPr lang="en-US" altLang="en-US" b="1" dirty="0">
                <a:latin typeface="Montserrat" panose="00000500000000000000" pitchFamily="50" charset="0"/>
              </a:rPr>
              <a:t>).</a:t>
            </a:r>
            <a:endParaRPr lang="en-US" altLang="en-US" dirty="0">
              <a:latin typeface="Montserrat" panose="00000500000000000000" pitchFamily="50" charset="0"/>
            </a:endParaRPr>
          </a:p>
        </p:txBody>
      </p:sp>
      <p:pic>
        <p:nvPicPr>
          <p:cNvPr id="7987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50" y="4068180"/>
            <a:ext cx="5257799" cy="2637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93490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2768261"/>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38151" y="822565"/>
            <a:ext cx="10646229" cy="1569660"/>
          </a:xfrm>
          <a:prstGeom prst="rect">
            <a:avLst/>
          </a:prstGeom>
          <a:noFill/>
        </p:spPr>
        <p:txBody>
          <a:bodyPr wrap="square" rtlCol="0">
            <a:spAutoFit/>
          </a:bodyPr>
          <a:lstStyle/>
          <a:p>
            <a:r>
              <a:rPr lang="en-US" sz="4800" dirty="0" smtClean="0">
                <a:solidFill>
                  <a:schemeClr val="bg1"/>
                </a:solidFill>
                <a:latin typeface="Gotham Ultra" panose="02000000000000000000" pitchFamily="50" charset="0"/>
              </a:rPr>
              <a:t>TECHNOLOGY PATHWAY </a:t>
            </a:r>
          </a:p>
          <a:p>
            <a:r>
              <a:rPr lang="en-US" sz="4800" dirty="0" smtClean="0">
                <a:solidFill>
                  <a:schemeClr val="bg1"/>
                </a:solidFill>
                <a:latin typeface="Gotham Ultra" panose="02000000000000000000" pitchFamily="50" charset="0"/>
              </a:rPr>
              <a:t>FROM 1G TO 4G</a:t>
            </a:r>
            <a:endParaRPr lang="en-US" sz="4800" dirty="0">
              <a:solidFill>
                <a:schemeClr val="bg1"/>
              </a:solidFill>
              <a:latin typeface="Gotham Ultra" panose="02000000000000000000" pitchFamily="50"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438151" y="2963882"/>
            <a:ext cx="5441949" cy="2616101"/>
          </a:xfrm>
          <a:prstGeom prst="rect">
            <a:avLst/>
          </a:prstGeom>
        </p:spPr>
        <p:txBody>
          <a:bodyPr wrap="square">
            <a:spAutoFit/>
          </a:bodyPr>
          <a:lstStyle/>
          <a:p>
            <a:r>
              <a:rPr lang="en-US" sz="2400" b="1" dirty="0" smtClean="0">
                <a:latin typeface="Montserrat" panose="00000500000000000000" pitchFamily="50" charset="0"/>
              </a:rPr>
              <a:t>Limitations of analog systems</a:t>
            </a:r>
          </a:p>
          <a:p>
            <a:pPr marL="285750" indent="-285750">
              <a:buFont typeface="Arial" panose="020B0604020202020204" pitchFamily="34" charset="0"/>
              <a:buChar char="•"/>
            </a:pPr>
            <a:r>
              <a:rPr lang="en-US" sz="2000" dirty="0" smtClean="0">
                <a:latin typeface="Montserrat" panose="00000500000000000000" pitchFamily="50" charset="0"/>
              </a:rPr>
              <a:t>Incompatibility – NMT Mobile equipment could not call or communicate with AMPS Mobile equipment.</a:t>
            </a:r>
          </a:p>
          <a:p>
            <a:pPr marL="285750" indent="-285750">
              <a:buFont typeface="Arial" panose="020B0604020202020204" pitchFamily="34" charset="0"/>
              <a:buChar char="•"/>
            </a:pPr>
            <a:r>
              <a:rPr lang="en-US" sz="2000" dirty="0" smtClean="0">
                <a:latin typeface="Montserrat" panose="00000500000000000000" pitchFamily="50" charset="0"/>
              </a:rPr>
              <a:t>Insufficient capacity – the number of subscribers exceeded the network.</a:t>
            </a:r>
          </a:p>
          <a:p>
            <a:pPr marL="285750" indent="-285750">
              <a:buFont typeface="Arial" panose="020B0604020202020204" pitchFamily="34" charset="0"/>
              <a:buChar char="•"/>
            </a:pPr>
            <a:r>
              <a:rPr lang="en-US" sz="2000" dirty="0" smtClean="0">
                <a:latin typeface="Montserrat" panose="00000500000000000000" pitchFamily="50" charset="0"/>
              </a:rPr>
              <a:t>Limited equipment market</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162789"/>
            <a:ext cx="5554435" cy="239651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9133741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12192000" cy="3886199"/>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898" name="Rectangle 1"/>
          <p:cNvSpPr>
            <a:spLocks noChangeArrowheads="1"/>
          </p:cNvSpPr>
          <p:nvPr/>
        </p:nvSpPr>
        <p:spPr bwMode="auto">
          <a:xfrm>
            <a:off x="396877" y="85745"/>
            <a:ext cx="1135062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endParaRPr lang="en-US" altLang="en-US" dirty="0">
              <a:solidFill>
                <a:schemeClr val="bg1"/>
              </a:solidFill>
              <a:latin typeface="Montserrat" panose="00000500000000000000" pitchFamily="50" charset="0"/>
            </a:endParaRPr>
          </a:p>
          <a:p>
            <a:r>
              <a:rPr lang="en-US" altLang="en-US" dirty="0">
                <a:solidFill>
                  <a:schemeClr val="bg1"/>
                </a:solidFill>
                <a:latin typeface="Montserrat" panose="00000500000000000000" pitchFamily="50" charset="0"/>
              </a:rPr>
              <a:t>The main beam is the region around the direction of maximum radiation (usually the region that is within 3 dB of the peak of the main beam). The main beam in PRP is centered at 90 degrees. The </a:t>
            </a:r>
            <a:r>
              <a:rPr lang="en-US" altLang="en-US" dirty="0" err="1">
                <a:solidFill>
                  <a:schemeClr val="bg1"/>
                </a:solidFill>
                <a:latin typeface="Montserrat" panose="00000500000000000000" pitchFamily="50" charset="0"/>
              </a:rPr>
              <a:t>sidelobes</a:t>
            </a:r>
            <a:r>
              <a:rPr lang="en-US" altLang="en-US" dirty="0">
                <a:solidFill>
                  <a:schemeClr val="bg1"/>
                </a:solidFill>
                <a:latin typeface="Montserrat" panose="00000500000000000000" pitchFamily="50" charset="0"/>
              </a:rPr>
              <a:t> are smaller beams that are away from the main beam. These </a:t>
            </a:r>
            <a:r>
              <a:rPr lang="en-US" altLang="en-US" dirty="0" err="1">
                <a:solidFill>
                  <a:schemeClr val="bg1"/>
                </a:solidFill>
                <a:latin typeface="Montserrat" panose="00000500000000000000" pitchFamily="50" charset="0"/>
              </a:rPr>
              <a:t>sidelobes</a:t>
            </a:r>
            <a:r>
              <a:rPr lang="en-US" altLang="en-US" dirty="0">
                <a:solidFill>
                  <a:schemeClr val="bg1"/>
                </a:solidFill>
                <a:latin typeface="Montserrat" panose="00000500000000000000" pitchFamily="50" charset="0"/>
              </a:rPr>
              <a:t> are usually radiation in undesired directions which can never be completely eliminated. The </a:t>
            </a:r>
            <a:r>
              <a:rPr lang="en-US" altLang="en-US" dirty="0" err="1">
                <a:solidFill>
                  <a:schemeClr val="bg1"/>
                </a:solidFill>
                <a:latin typeface="Montserrat" panose="00000500000000000000" pitchFamily="50" charset="0"/>
              </a:rPr>
              <a:t>sidelobes</a:t>
            </a:r>
            <a:r>
              <a:rPr lang="en-US" altLang="en-US" dirty="0">
                <a:solidFill>
                  <a:schemeClr val="bg1"/>
                </a:solidFill>
                <a:latin typeface="Montserrat" panose="00000500000000000000" pitchFamily="50" charset="0"/>
              </a:rPr>
              <a:t> in PRP occur at roughly 45 and 135 degrees.</a:t>
            </a:r>
          </a:p>
          <a:p>
            <a:r>
              <a:rPr lang="en-US" altLang="en-US" dirty="0">
                <a:solidFill>
                  <a:schemeClr val="bg1"/>
                </a:solidFill>
                <a:latin typeface="Montserrat" panose="00000500000000000000" pitchFamily="50" charset="0"/>
              </a:rPr>
              <a:t>The Half Power </a:t>
            </a:r>
            <a:r>
              <a:rPr lang="en-US" altLang="en-US" dirty="0" err="1">
                <a:solidFill>
                  <a:schemeClr val="bg1"/>
                </a:solidFill>
                <a:latin typeface="Montserrat" panose="00000500000000000000" pitchFamily="50" charset="0"/>
              </a:rPr>
              <a:t>Beamwidth</a:t>
            </a:r>
            <a:r>
              <a:rPr lang="en-US" altLang="en-US" dirty="0">
                <a:solidFill>
                  <a:schemeClr val="bg1"/>
                </a:solidFill>
                <a:latin typeface="Montserrat" panose="00000500000000000000" pitchFamily="50" charset="0"/>
              </a:rPr>
              <a:t> (HPBW) is the angular separation in which the magnitude of the radiation pattern decrease by 50% (or -3 dB) from the peak of the main beam. From PRP, the pattern decreases to -3 dB at 77.7 and 102.3 degrees. Hence the HPBW is 102.3-77.7 = 24.6 degrees.</a:t>
            </a:r>
          </a:p>
          <a:p>
            <a:r>
              <a:rPr lang="en-US" altLang="en-US" dirty="0">
                <a:solidFill>
                  <a:schemeClr val="bg1"/>
                </a:solidFill>
                <a:latin typeface="Montserrat" panose="00000500000000000000" pitchFamily="50" charset="0"/>
              </a:rPr>
              <a:t>Another commonly quoted </a:t>
            </a:r>
            <a:r>
              <a:rPr lang="en-US" altLang="en-US" dirty="0" err="1">
                <a:solidFill>
                  <a:schemeClr val="bg1"/>
                </a:solidFill>
                <a:latin typeface="Montserrat" panose="00000500000000000000" pitchFamily="50" charset="0"/>
              </a:rPr>
              <a:t>beamwidth</a:t>
            </a:r>
            <a:r>
              <a:rPr lang="en-US" altLang="en-US" dirty="0">
                <a:solidFill>
                  <a:schemeClr val="bg1"/>
                </a:solidFill>
                <a:latin typeface="Montserrat" panose="00000500000000000000" pitchFamily="50" charset="0"/>
              </a:rPr>
              <a:t> is the Null to Null </a:t>
            </a:r>
            <a:r>
              <a:rPr lang="en-US" altLang="en-US" dirty="0" err="1">
                <a:solidFill>
                  <a:schemeClr val="bg1"/>
                </a:solidFill>
                <a:latin typeface="Montserrat" panose="00000500000000000000" pitchFamily="50" charset="0"/>
              </a:rPr>
              <a:t>Beamwidth</a:t>
            </a:r>
            <a:r>
              <a:rPr lang="en-US" altLang="en-US" dirty="0">
                <a:solidFill>
                  <a:schemeClr val="bg1"/>
                </a:solidFill>
                <a:latin typeface="Montserrat" panose="00000500000000000000" pitchFamily="50" charset="0"/>
              </a:rPr>
              <a:t>. This is the angular separation from which the magnitude of the radiation pattern decreases to zero (negative infinity dB) away from the main beam. From PRP, the pattern goes to zero (or minus infinity) at 60 degrees and 120 degrees. Hence, the Null-Null </a:t>
            </a:r>
            <a:r>
              <a:rPr lang="en-US" altLang="en-US" dirty="0" err="1">
                <a:solidFill>
                  <a:schemeClr val="bg1"/>
                </a:solidFill>
                <a:latin typeface="Montserrat" panose="00000500000000000000" pitchFamily="50" charset="0"/>
              </a:rPr>
              <a:t>Beamwidth</a:t>
            </a:r>
            <a:r>
              <a:rPr lang="en-US" altLang="en-US" dirty="0">
                <a:solidFill>
                  <a:schemeClr val="bg1"/>
                </a:solidFill>
                <a:latin typeface="Montserrat" panose="00000500000000000000" pitchFamily="50" charset="0"/>
              </a:rPr>
              <a:t> is 120-60=60 degrees</a:t>
            </a:r>
            <a:r>
              <a:rPr lang="en-US" altLang="en-US" b="1" dirty="0">
                <a:solidFill>
                  <a:schemeClr val="bg1"/>
                </a:solidFill>
                <a:latin typeface="Montserrat" panose="00000500000000000000" pitchFamily="50" charset="0"/>
              </a:rPr>
              <a:t>.</a:t>
            </a:r>
            <a:endParaRPr lang="en-US" altLang="en-US" dirty="0">
              <a:solidFill>
                <a:schemeClr val="bg1"/>
              </a:solidFill>
              <a:latin typeface="Montserrat" panose="00000500000000000000" pitchFamily="50" charset="0"/>
            </a:endParaRPr>
          </a:p>
          <a:p>
            <a:r>
              <a:rPr lang="en-US" altLang="en-US" b="1" dirty="0">
                <a:solidFill>
                  <a:schemeClr val="bg1"/>
                </a:solidFill>
                <a:latin typeface="Montserrat" panose="00000500000000000000" pitchFamily="50" charset="0"/>
              </a:rPr>
              <a:t> </a:t>
            </a:r>
          </a:p>
        </p:txBody>
      </p:sp>
      <p:sp>
        <p:nvSpPr>
          <p:cNvPr id="80899" name="Rectangle 2"/>
          <p:cNvSpPr>
            <a:spLocks noChangeArrowheads="1"/>
          </p:cNvSpPr>
          <p:nvPr/>
        </p:nvSpPr>
        <p:spPr bwMode="auto">
          <a:xfrm>
            <a:off x="396877" y="3989407"/>
            <a:ext cx="11147423"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b="1" dirty="0">
                <a:latin typeface="Montserrat" panose="00000500000000000000" pitchFamily="50" charset="0"/>
              </a:rPr>
              <a:t> Antenna Feeder Line system</a:t>
            </a:r>
          </a:p>
          <a:p>
            <a:r>
              <a:rPr lang="en-US" altLang="en-US" dirty="0">
                <a:solidFill>
                  <a:schemeClr val="tx2"/>
                </a:solidFill>
                <a:latin typeface="Montserrat" panose="00000500000000000000" pitchFamily="50" charset="0"/>
              </a:rPr>
              <a:t>Cables and Types of Connectors</a:t>
            </a:r>
          </a:p>
          <a:p>
            <a:r>
              <a:rPr lang="en-US" altLang="en-US" dirty="0">
                <a:solidFill>
                  <a:schemeClr val="tx2"/>
                </a:solidFill>
                <a:latin typeface="Montserrat" panose="00000500000000000000" pitchFamily="50" charset="0"/>
              </a:rPr>
              <a:t>Jumper cable is flexible or can be bent connected TMA to antenna</a:t>
            </a:r>
          </a:p>
          <a:p>
            <a:r>
              <a:rPr lang="en-US" altLang="en-US" dirty="0">
                <a:solidFill>
                  <a:schemeClr val="tx2"/>
                </a:solidFill>
                <a:latin typeface="Montserrat" panose="00000500000000000000" pitchFamily="50" charset="0"/>
              </a:rPr>
              <a:t>Feeder cables are also connected to jumper cable using a connector or directly to an antenna               (depending on the site configuration).</a:t>
            </a:r>
          </a:p>
          <a:p>
            <a:r>
              <a:rPr lang="en-US" altLang="en-US" dirty="0">
                <a:solidFill>
                  <a:schemeClr val="tx2"/>
                </a:solidFill>
                <a:latin typeface="Montserrat" panose="00000500000000000000" pitchFamily="50" charset="0"/>
              </a:rPr>
              <a:t>IMF cables(Intermediate frequency cables) terminates the microwave antenna</a:t>
            </a:r>
            <a:r>
              <a:rPr lang="en-US" altLang="en-US" dirty="0">
                <a:latin typeface="Montserrat" panose="00000500000000000000" pitchFamily="50" charset="0"/>
              </a:rPr>
              <a: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17587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3119548"/>
            <a:ext cx="12192000" cy="3886199"/>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922" name="Rectangle 1"/>
          <p:cNvSpPr>
            <a:spLocks noChangeArrowheads="1"/>
          </p:cNvSpPr>
          <p:nvPr/>
        </p:nvSpPr>
        <p:spPr bwMode="auto">
          <a:xfrm>
            <a:off x="379413" y="469901"/>
            <a:ext cx="1097121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sz="2000" b="1" dirty="0">
                <a:latin typeface="Montserrat" panose="00000500000000000000" pitchFamily="50" charset="0"/>
              </a:rPr>
              <a:t>Duplexers /Diplexer /Combiner</a:t>
            </a:r>
          </a:p>
          <a:p>
            <a:r>
              <a:rPr lang="en-US" altLang="en-US" sz="2000" dirty="0" smtClean="0">
                <a:latin typeface="Montserrat" panose="00000500000000000000" pitchFamily="50" charset="0"/>
              </a:rPr>
              <a:t>Combiner </a:t>
            </a:r>
            <a:r>
              <a:rPr lang="en-US" altLang="en-US" sz="2000" dirty="0">
                <a:latin typeface="Montserrat" panose="00000500000000000000" pitchFamily="50" charset="0"/>
              </a:rPr>
              <a:t>combines cables from multiple TRX into 1(</a:t>
            </a:r>
            <a:r>
              <a:rPr lang="en-US" altLang="en-US" sz="2000" dirty="0" err="1">
                <a:latin typeface="Montserrat" panose="00000500000000000000" pitchFamily="50" charset="0"/>
              </a:rPr>
              <a:t>Tx</a:t>
            </a:r>
            <a:r>
              <a:rPr lang="en-US" altLang="en-US" sz="2000" dirty="0">
                <a:latin typeface="Montserrat" panose="00000500000000000000" pitchFamily="50" charset="0"/>
              </a:rPr>
              <a:t>, Rx) outfeed to the antenna. Diplexer/Duplexer </a:t>
            </a:r>
            <a:r>
              <a:rPr lang="en-US" altLang="en-US" sz="2000" dirty="0" smtClean="0">
                <a:latin typeface="Montserrat" panose="00000500000000000000" pitchFamily="50" charset="0"/>
              </a:rPr>
              <a:t>combines </a:t>
            </a:r>
            <a:r>
              <a:rPr lang="en-US" altLang="en-US" sz="2000" dirty="0">
                <a:latin typeface="Montserrat" panose="00000500000000000000" pitchFamily="50" charset="0"/>
              </a:rPr>
              <a:t>cables from 2 different frequency into 1,fed into an antenna.</a:t>
            </a:r>
          </a:p>
        </p:txBody>
      </p:sp>
      <p:pic>
        <p:nvPicPr>
          <p:cNvPr id="8192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0474" y="1802705"/>
            <a:ext cx="6669087" cy="2175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24" name="Rectangle 2"/>
          <p:cNvSpPr>
            <a:spLocks noChangeArrowheads="1"/>
          </p:cNvSpPr>
          <p:nvPr/>
        </p:nvSpPr>
        <p:spPr bwMode="auto">
          <a:xfrm>
            <a:off x="277813" y="4400929"/>
            <a:ext cx="922019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sz="2000" dirty="0">
                <a:solidFill>
                  <a:schemeClr val="bg1"/>
                </a:solidFill>
                <a:latin typeface="Montserrat" panose="00000500000000000000" pitchFamily="50" charset="0"/>
              </a:rPr>
              <a:t> </a:t>
            </a:r>
            <a:r>
              <a:rPr lang="en-US" altLang="en-US" sz="2000" b="1" dirty="0">
                <a:solidFill>
                  <a:schemeClr val="bg1"/>
                </a:solidFill>
                <a:latin typeface="Montserrat" panose="00000500000000000000" pitchFamily="50" charset="0"/>
              </a:rPr>
              <a:t>Tower Mount/Top Amplifier(TMA/TTA) : It is used to</a:t>
            </a:r>
          </a:p>
          <a:p>
            <a:r>
              <a:rPr lang="en-US" altLang="en-US" sz="2000" dirty="0">
                <a:solidFill>
                  <a:schemeClr val="bg1"/>
                </a:solidFill>
                <a:latin typeface="Montserrat" panose="00000500000000000000" pitchFamily="50" charset="0"/>
              </a:rPr>
              <a:t>√ Amplify weak uplink signals</a:t>
            </a:r>
          </a:p>
          <a:p>
            <a:r>
              <a:rPr lang="en-US" altLang="en-US" sz="2000" dirty="0">
                <a:solidFill>
                  <a:schemeClr val="bg1"/>
                </a:solidFill>
                <a:latin typeface="Montserrat" panose="00000500000000000000" pitchFamily="50" charset="0"/>
              </a:rPr>
              <a:t>√ Balance Uplink/Downlink signals</a:t>
            </a:r>
          </a:p>
          <a:p>
            <a:r>
              <a:rPr lang="en-US" altLang="en-US" sz="2000" dirty="0">
                <a:solidFill>
                  <a:schemeClr val="bg1"/>
                </a:solidFill>
                <a:latin typeface="Montserrat" panose="00000500000000000000" pitchFamily="50" charset="0"/>
              </a:rPr>
              <a:t>√ Compensate loss on feeder/cables/connectors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799403" y="5378822"/>
            <a:ext cx="1884596" cy="113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94627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119548"/>
            <a:ext cx="12192000" cy="3886199"/>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6" name="Rectangle 1"/>
          <p:cNvSpPr>
            <a:spLocks noChangeArrowheads="1"/>
          </p:cNvSpPr>
          <p:nvPr/>
        </p:nvSpPr>
        <p:spPr bwMode="auto">
          <a:xfrm>
            <a:off x="684213" y="375925"/>
            <a:ext cx="1082357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sz="2000" b="1" dirty="0" smtClean="0">
                <a:latin typeface="Montserrat" panose="00000500000000000000" pitchFamily="50" charset="0"/>
              </a:rPr>
              <a:t> </a:t>
            </a:r>
            <a:r>
              <a:rPr lang="en-US" altLang="en-US" sz="2000" b="1" dirty="0">
                <a:latin typeface="Montserrat" panose="00000500000000000000" pitchFamily="50" charset="0"/>
              </a:rPr>
              <a:t>Antenna Tilt</a:t>
            </a:r>
            <a:endParaRPr lang="en-US" altLang="en-US" sz="2000" dirty="0">
              <a:latin typeface="Montserrat" panose="00000500000000000000" pitchFamily="50" charset="0"/>
            </a:endParaRPr>
          </a:p>
          <a:p>
            <a:r>
              <a:rPr lang="en-US" altLang="en-US" sz="2000" dirty="0">
                <a:latin typeface="Montserrat" panose="00000500000000000000" pitchFamily="50" charset="0"/>
              </a:rPr>
              <a:t>Antenna Tilt; It is the inclination or angle of the antenna to its axis. We apply tilt to change the antenna radiation pattern. There are two possible types of Tilt (which can be applied singly/together):</a:t>
            </a:r>
          </a:p>
          <a:p>
            <a:r>
              <a:rPr lang="en-US" altLang="en-US" sz="2000" b="1" dirty="0">
                <a:latin typeface="Montserrat" panose="00000500000000000000" pitchFamily="50" charset="0"/>
              </a:rPr>
              <a:t>Mechanical tilt: </a:t>
            </a:r>
            <a:r>
              <a:rPr lang="en-US" altLang="en-US" sz="2000" dirty="0">
                <a:latin typeface="Montserrat" panose="00000500000000000000" pitchFamily="50" charset="0"/>
              </a:rPr>
              <a:t>tilting the antenna, through specific accessories on its bracket, without changing the phase of the input signal, the diagram (and consequently the signal propagation directions) is modified.</a:t>
            </a:r>
          </a:p>
        </p:txBody>
      </p:sp>
      <p:pic>
        <p:nvPicPr>
          <p:cNvPr id="8294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901" y="2724500"/>
            <a:ext cx="7823199" cy="3784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1484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2496458"/>
            <a:ext cx="12192000" cy="450929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0" name="Rectangle 2"/>
          <p:cNvSpPr>
            <a:spLocks noChangeArrowheads="1"/>
          </p:cNvSpPr>
          <p:nvPr/>
        </p:nvSpPr>
        <p:spPr bwMode="auto">
          <a:xfrm>
            <a:off x="1588" y="74712"/>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sz="1400"/>
              <a:t>    </a:t>
            </a:r>
            <a:endParaRPr lang="en-US" altLang="en-US"/>
          </a:p>
        </p:txBody>
      </p:sp>
      <p:sp>
        <p:nvSpPr>
          <p:cNvPr id="83972" name="Rectangle 3"/>
          <p:cNvSpPr>
            <a:spLocks noChangeArrowheads="1"/>
          </p:cNvSpPr>
          <p:nvPr/>
        </p:nvSpPr>
        <p:spPr bwMode="auto">
          <a:xfrm>
            <a:off x="560389" y="423071"/>
            <a:ext cx="113728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sz="2000" b="1" dirty="0">
                <a:solidFill>
                  <a:schemeClr val="tx2"/>
                </a:solidFill>
                <a:latin typeface="Montserrat" panose="00000500000000000000" pitchFamily="50" charset="0"/>
              </a:rPr>
              <a:t>Electrical tilt:  </a:t>
            </a:r>
            <a:r>
              <a:rPr lang="en-US" altLang="en-US" sz="2000" dirty="0">
                <a:solidFill>
                  <a:schemeClr val="tx2"/>
                </a:solidFill>
                <a:latin typeface="Montserrat" panose="00000500000000000000" pitchFamily="50" charset="0"/>
              </a:rPr>
              <a:t>the</a:t>
            </a:r>
            <a:r>
              <a:rPr lang="en-US" altLang="en-US" sz="2000" b="1" dirty="0">
                <a:solidFill>
                  <a:schemeClr val="tx2"/>
                </a:solidFill>
                <a:latin typeface="Montserrat" panose="00000500000000000000" pitchFamily="50" charset="0"/>
              </a:rPr>
              <a:t> </a:t>
            </a:r>
            <a:r>
              <a:rPr lang="en-US" altLang="en-US" sz="2000" dirty="0">
                <a:solidFill>
                  <a:schemeClr val="tx2"/>
                </a:solidFill>
                <a:latin typeface="Montserrat" panose="00000500000000000000" pitchFamily="50" charset="0"/>
              </a:rPr>
              <a:t>modification of the diagram is obtained by changing the characteristics of signal phase  </a:t>
            </a:r>
            <a:r>
              <a:rPr lang="en-US" altLang="en-US" sz="2000" dirty="0" smtClean="0">
                <a:solidFill>
                  <a:schemeClr val="tx2"/>
                </a:solidFill>
                <a:latin typeface="Montserrat" panose="00000500000000000000" pitchFamily="50" charset="0"/>
              </a:rPr>
              <a:t>of </a:t>
            </a:r>
            <a:r>
              <a:rPr lang="en-US" altLang="en-US" sz="2000" dirty="0">
                <a:solidFill>
                  <a:schemeClr val="tx2"/>
                </a:solidFill>
                <a:latin typeface="Montserrat" panose="00000500000000000000" pitchFamily="50" charset="0"/>
              </a:rPr>
              <a:t>each element of the antenna, as seen below</a:t>
            </a:r>
            <a:r>
              <a:rPr lang="en-US" altLang="en-US" sz="1600" b="1" dirty="0">
                <a:latin typeface="Montserrat" panose="00000500000000000000" pitchFamily="50" charset="0"/>
              </a:rPr>
              <a:t>.</a:t>
            </a:r>
            <a:endParaRPr lang="en-US" altLang="en-US" sz="2000" dirty="0">
              <a:latin typeface="Montserrat" panose="00000500000000000000" pitchFamily="50" charset="0"/>
            </a:endParaRPr>
          </a:p>
        </p:txBody>
      </p:sp>
      <p:pic>
        <p:nvPicPr>
          <p:cNvPr id="8397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629" y="1278017"/>
            <a:ext cx="6934200" cy="157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974" name="Rectangle 3"/>
          <p:cNvSpPr>
            <a:spLocks noChangeArrowheads="1"/>
          </p:cNvSpPr>
          <p:nvPr/>
        </p:nvSpPr>
        <p:spPr bwMode="auto">
          <a:xfrm>
            <a:off x="440986" y="3108472"/>
            <a:ext cx="112430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sz="2000" dirty="0">
                <a:solidFill>
                  <a:schemeClr val="bg1"/>
                </a:solidFill>
                <a:latin typeface="Montserrat" panose="00000500000000000000" pitchFamily="50" charset="0"/>
              </a:rPr>
              <a:t> </a:t>
            </a:r>
            <a:r>
              <a:rPr lang="en-US" altLang="en-US" sz="2000" b="1" dirty="0">
                <a:solidFill>
                  <a:schemeClr val="bg1"/>
                </a:solidFill>
                <a:latin typeface="Montserrat" panose="00000500000000000000" pitchFamily="50" charset="0"/>
              </a:rPr>
              <a:t>Remote Electrical tilt: the </a:t>
            </a:r>
            <a:r>
              <a:rPr lang="en-US" altLang="en-US" sz="2000" dirty="0">
                <a:solidFill>
                  <a:schemeClr val="bg1"/>
                </a:solidFill>
                <a:latin typeface="Montserrat" panose="00000500000000000000" pitchFamily="50" charset="0"/>
              </a:rPr>
              <a:t>modification of the diagram is obtained by changing the characteristics of </a:t>
            </a:r>
            <a:r>
              <a:rPr lang="en-US" altLang="en-US" sz="2000" dirty="0" smtClean="0">
                <a:solidFill>
                  <a:schemeClr val="bg1"/>
                </a:solidFill>
                <a:latin typeface="Montserrat" panose="00000500000000000000" pitchFamily="50" charset="0"/>
              </a:rPr>
              <a:t>signal </a:t>
            </a:r>
            <a:r>
              <a:rPr lang="en-US" altLang="en-US" sz="2000" dirty="0">
                <a:solidFill>
                  <a:schemeClr val="bg1"/>
                </a:solidFill>
                <a:latin typeface="Montserrat" panose="00000500000000000000" pitchFamily="50" charset="0"/>
              </a:rPr>
              <a:t>phase of each element of the antenna remotely(From </a:t>
            </a:r>
            <a:r>
              <a:rPr lang="en-US" altLang="en-US" sz="2000" dirty="0" err="1">
                <a:solidFill>
                  <a:schemeClr val="bg1"/>
                </a:solidFill>
                <a:latin typeface="Montserrat" panose="00000500000000000000" pitchFamily="50" charset="0"/>
              </a:rPr>
              <a:t>Backoffice</a:t>
            </a:r>
            <a:r>
              <a:rPr lang="en-US" altLang="en-US" sz="2000" dirty="0">
                <a:solidFill>
                  <a:schemeClr val="bg1"/>
                </a:solidFill>
                <a:latin typeface="Montserrat" panose="00000500000000000000" pitchFamily="50" charset="0"/>
              </a:rPr>
              <a:t> OSS), as seen below</a:t>
            </a:r>
            <a:r>
              <a:rPr lang="en-US" altLang="en-US" sz="2000" b="1" dirty="0">
                <a:solidFill>
                  <a:schemeClr val="bg1"/>
                </a:solidFill>
                <a:latin typeface="Montserrat" panose="00000500000000000000" pitchFamily="50" charset="0"/>
              </a:rPr>
              <a:t>.</a:t>
            </a:r>
            <a:endParaRPr lang="en-US" altLang="en-US" sz="2000" dirty="0">
              <a:solidFill>
                <a:schemeClr val="bg1"/>
              </a:solidFill>
              <a:latin typeface="Montserrat" panose="00000500000000000000" pitchFamily="50" charset="0"/>
            </a:endParaRPr>
          </a:p>
        </p:txBody>
      </p:sp>
      <p:pic>
        <p:nvPicPr>
          <p:cNvPr id="8397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0972" y="4183511"/>
            <a:ext cx="2935513" cy="2241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79980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1233715"/>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866" name="Rectangle 1"/>
          <p:cNvSpPr>
            <a:spLocks noChangeArrowheads="1"/>
          </p:cNvSpPr>
          <p:nvPr/>
        </p:nvSpPr>
        <p:spPr bwMode="auto">
          <a:xfrm>
            <a:off x="501767" y="359108"/>
            <a:ext cx="10913153"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4000" b="1" dirty="0" smtClean="0">
                <a:solidFill>
                  <a:schemeClr val="bg1"/>
                </a:solidFill>
                <a:latin typeface="Gotham Ultra" panose="02000000000000000000" pitchFamily="50" charset="0"/>
              </a:rPr>
              <a:t>PHYSICAL SITE OPTIMIZATION</a:t>
            </a:r>
          </a:p>
          <a:p>
            <a:pPr>
              <a:defRPr/>
            </a:pPr>
            <a:endParaRPr lang="en-US" sz="2800" b="1" dirty="0">
              <a:latin typeface="Gotham Ultra" panose="02000000000000000000" pitchFamily="50"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
          <p:cNvSpPr>
            <a:spLocks noChangeArrowheads="1"/>
          </p:cNvSpPr>
          <p:nvPr/>
        </p:nvSpPr>
        <p:spPr bwMode="auto">
          <a:xfrm>
            <a:off x="501767" y="1592823"/>
            <a:ext cx="1091315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en-US" sz="1600" b="1" dirty="0" smtClean="0">
                <a:latin typeface="Montserrat" panose="00000500000000000000" pitchFamily="50" charset="0"/>
              </a:rPr>
              <a:t>Antenna </a:t>
            </a:r>
            <a:r>
              <a:rPr lang="en-US" sz="1600" b="1" dirty="0">
                <a:latin typeface="Montserrat" panose="00000500000000000000" pitchFamily="50" charset="0"/>
              </a:rPr>
              <a:t>Azimuth Adjustment: </a:t>
            </a:r>
          </a:p>
          <a:p>
            <a:pPr>
              <a:defRPr/>
            </a:pPr>
            <a:r>
              <a:rPr lang="en-US" sz="1600" dirty="0">
                <a:latin typeface="Montserrat" panose="00000500000000000000" pitchFamily="50" charset="0"/>
              </a:rPr>
              <a:t>Antenna azimuth/Direction means concentrating the beam from  an antenna to a specific/designed direction for better coverage(Traffic concentrated area not bush or river)</a:t>
            </a:r>
          </a:p>
          <a:p>
            <a:pPr>
              <a:defRPr/>
            </a:pPr>
            <a:r>
              <a:rPr lang="en-US" sz="1600" b="1" dirty="0">
                <a:latin typeface="Montserrat" panose="00000500000000000000" pitchFamily="50" charset="0"/>
              </a:rPr>
              <a:t> Antenna E/M Tilt adjustment procedures: </a:t>
            </a:r>
          </a:p>
          <a:p>
            <a:pPr>
              <a:defRPr/>
            </a:pPr>
            <a:r>
              <a:rPr lang="en-US" sz="1600" dirty="0">
                <a:latin typeface="Montserrat" panose="00000500000000000000" pitchFamily="50" charset="0"/>
              </a:rPr>
              <a:t>The efficiency of a cellular network depends of its correct configuration and adjustment of radiant systems: their transmit and receive antennas. And one of the more important system optimizations task is based on correct adjusting tilts, or the inclination of the antenna in relation to an axis. With the tilt, we direct irradiation further 	down (or higher), concentrating the energy in the new desired direction.</a:t>
            </a:r>
          </a:p>
          <a:p>
            <a:pPr>
              <a:defRPr/>
            </a:pPr>
            <a:r>
              <a:rPr lang="en-US" sz="1600" dirty="0">
                <a:latin typeface="Montserrat" panose="00000500000000000000" pitchFamily="50" charset="0"/>
              </a:rPr>
              <a:t> When the antenna is tilted down, we call it '</a:t>
            </a:r>
            <a:r>
              <a:rPr lang="en-US" sz="1600" dirty="0" err="1">
                <a:latin typeface="Montserrat" panose="00000500000000000000" pitchFamily="50" charset="0"/>
              </a:rPr>
              <a:t>downtilt</a:t>
            </a:r>
            <a:r>
              <a:rPr lang="en-US" sz="1600" dirty="0">
                <a:latin typeface="Montserrat" panose="00000500000000000000" pitchFamily="50" charset="0"/>
              </a:rPr>
              <a:t>', which is the most common use. If the inclination    </a:t>
            </a:r>
          </a:p>
          <a:p>
            <a:pPr>
              <a:defRPr/>
            </a:pPr>
            <a:r>
              <a:rPr lang="en-US" sz="1600" dirty="0">
                <a:latin typeface="Montserrat" panose="00000500000000000000" pitchFamily="50" charset="0"/>
              </a:rPr>
              <a:t>is up (very rare and extreme cases), we call '</a:t>
            </a:r>
            <a:r>
              <a:rPr lang="en-US" sz="1600" dirty="0" err="1">
                <a:latin typeface="Montserrat" panose="00000500000000000000" pitchFamily="50" charset="0"/>
              </a:rPr>
              <a:t>uptilt</a:t>
            </a:r>
            <a:r>
              <a:rPr lang="en-US" sz="1600" dirty="0">
                <a:latin typeface="Montserrat" panose="00000500000000000000" pitchFamily="50" charset="0"/>
              </a:rPr>
              <a:t>'.</a:t>
            </a:r>
          </a:p>
          <a:p>
            <a:pPr>
              <a:defRPr/>
            </a:pPr>
            <a:r>
              <a:rPr lang="en-US" sz="1600" dirty="0">
                <a:latin typeface="Montserrat" panose="00000500000000000000" pitchFamily="50" charset="0"/>
              </a:rPr>
              <a:t>  NB: for this reason, when we refer to tilt in this tutorial this means we're talking about '</a:t>
            </a:r>
            <a:r>
              <a:rPr lang="en-US" sz="1600" dirty="0" err="1">
                <a:latin typeface="Montserrat" panose="00000500000000000000" pitchFamily="50" charset="0"/>
              </a:rPr>
              <a:t>downtilt</a:t>
            </a:r>
            <a:r>
              <a:rPr lang="en-US" sz="1600" dirty="0">
                <a:latin typeface="Montserrat" panose="00000500000000000000" pitchFamily="50" charset="0"/>
              </a:rPr>
              <a:t>'.  </a:t>
            </a:r>
          </a:p>
          <a:p>
            <a:pPr>
              <a:defRPr/>
            </a:pPr>
            <a:r>
              <a:rPr lang="en-US" sz="1600" dirty="0">
                <a:latin typeface="Montserrat" panose="00000500000000000000" pitchFamily="50" charset="0"/>
              </a:rPr>
              <a:t>  When we need to talk about '</a:t>
            </a:r>
            <a:r>
              <a:rPr lang="en-US" sz="1600" dirty="0" err="1">
                <a:latin typeface="Montserrat" panose="00000500000000000000" pitchFamily="50" charset="0"/>
              </a:rPr>
              <a:t>uptilt</a:t>
            </a:r>
            <a:r>
              <a:rPr lang="en-US" sz="1600" dirty="0">
                <a:latin typeface="Montserrat" panose="00000500000000000000" pitchFamily="50" charset="0"/>
              </a:rPr>
              <a:t>' we'll use this nomenclature, explicitly.</a:t>
            </a:r>
          </a:p>
          <a:p>
            <a:pPr>
              <a:defRPr/>
            </a:pPr>
            <a:r>
              <a:rPr lang="en-US" sz="1600" dirty="0">
                <a:latin typeface="Montserrat" panose="00000500000000000000" pitchFamily="50" charset="0"/>
              </a:rPr>
              <a:t>  The tilt is used when we want to reduce interference and/or coverage in some specific </a:t>
            </a:r>
            <a:r>
              <a:rPr lang="en-US" sz="1600" dirty="0" err="1">
                <a:latin typeface="Montserrat" panose="00000500000000000000" pitchFamily="50" charset="0"/>
              </a:rPr>
              <a:t>areas,having</a:t>
            </a:r>
            <a:r>
              <a:rPr lang="en-US" sz="1600" dirty="0">
                <a:latin typeface="Montserrat" panose="00000500000000000000" pitchFamily="50" charset="0"/>
              </a:rPr>
              <a:t>  each cell to meet only its designed area.</a:t>
            </a:r>
          </a:p>
          <a:p>
            <a:pPr>
              <a:defRPr/>
            </a:pPr>
            <a:endParaRPr lang="en-US" sz="1600" dirty="0">
              <a:latin typeface="Montserrat" panose="00000500000000000000" pitchFamily="50" charset="0"/>
            </a:endParaRPr>
          </a:p>
          <a:p>
            <a:pPr>
              <a:defRPr/>
            </a:pPr>
            <a:endParaRPr lang="en-US" sz="1600" dirty="0">
              <a:latin typeface="Montserrat" panose="00000500000000000000" pitchFamily="50" charset="0"/>
            </a:endParaRPr>
          </a:p>
          <a:p>
            <a:pPr>
              <a:defRPr/>
            </a:pPr>
            <a:endParaRPr lang="en-US" sz="1600" dirty="0">
              <a:latin typeface="Montserrat" panose="00000500000000000000" pitchFamily="50" charset="0"/>
            </a:endParaRPr>
          </a:p>
          <a:p>
            <a:pPr>
              <a:defRPr/>
            </a:pPr>
            <a:endParaRPr lang="en-US" sz="1600" dirty="0">
              <a:latin typeface="Montserrat" panose="00000500000000000000" pitchFamily="50" charset="0"/>
            </a:endParaRPr>
          </a:p>
        </p:txBody>
      </p:sp>
    </p:spTree>
    <p:extLst>
      <p:ext uri="{BB962C8B-B14F-4D97-AF65-F5344CB8AC3E}">
        <p14:creationId xmlns:p14="http://schemas.microsoft.com/office/powerpoint/2010/main" val="22631763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3967451"/>
            <a:ext cx="9564914" cy="2890549"/>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1"/>
            <a:ext cx="12192000" cy="1233715"/>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8" name="Rectangle 2"/>
          <p:cNvSpPr>
            <a:spLocks noChangeArrowheads="1"/>
          </p:cNvSpPr>
          <p:nvPr/>
        </p:nvSpPr>
        <p:spPr bwMode="auto">
          <a:xfrm>
            <a:off x="1589"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endParaRPr lang="en-US" altLang="en-US"/>
          </a:p>
        </p:txBody>
      </p:sp>
      <p:sp>
        <p:nvSpPr>
          <p:cNvPr id="86020" name="Rectangle 3"/>
          <p:cNvSpPr>
            <a:spLocks noChangeArrowheads="1"/>
          </p:cNvSpPr>
          <p:nvPr/>
        </p:nvSpPr>
        <p:spPr bwMode="auto">
          <a:xfrm>
            <a:off x="93954" y="348172"/>
            <a:ext cx="1003511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sz="4000" b="1" dirty="0" smtClean="0">
                <a:solidFill>
                  <a:schemeClr val="bg1"/>
                </a:solidFill>
                <a:latin typeface="Gotham Ultra" panose="02000000000000000000" pitchFamily="50" charset="0"/>
              </a:rPr>
              <a:t> ANTENNA TILT SAMPLE PATTERN:</a:t>
            </a:r>
            <a:endParaRPr lang="en-US" altLang="en-US" sz="4800" b="1" dirty="0">
              <a:solidFill>
                <a:schemeClr val="bg1"/>
              </a:solidFill>
              <a:latin typeface="Gotham Ultra" panose="02000000000000000000" pitchFamily="50" charset="0"/>
            </a:endParaRPr>
          </a:p>
        </p:txBody>
      </p:sp>
      <p:pic>
        <p:nvPicPr>
          <p:cNvPr id="860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715" y="1466792"/>
            <a:ext cx="67056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022" name="Rectangle 4"/>
          <p:cNvSpPr>
            <a:spLocks noChangeArrowheads="1"/>
          </p:cNvSpPr>
          <p:nvPr/>
        </p:nvSpPr>
        <p:spPr bwMode="auto">
          <a:xfrm>
            <a:off x="186320" y="4062070"/>
            <a:ext cx="9022995"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sz="2400" dirty="0">
                <a:solidFill>
                  <a:schemeClr val="bg1"/>
                </a:solidFill>
                <a:latin typeface="Montserrat" panose="00000500000000000000" pitchFamily="50" charset="0"/>
              </a:rPr>
              <a:t> </a:t>
            </a:r>
            <a:r>
              <a:rPr lang="en-US" altLang="en-US" sz="2400" dirty="0" smtClean="0">
                <a:solidFill>
                  <a:schemeClr val="bg1"/>
                </a:solidFill>
                <a:latin typeface="Montserrat" panose="00000500000000000000" pitchFamily="50" charset="0"/>
              </a:rPr>
              <a:t>With </a:t>
            </a:r>
            <a:r>
              <a:rPr lang="en-US" altLang="en-US" sz="2400" dirty="0">
                <a:solidFill>
                  <a:schemeClr val="bg1"/>
                </a:solidFill>
                <a:latin typeface="Montserrat" panose="00000500000000000000" pitchFamily="50" charset="0"/>
              </a:rPr>
              <a:t>the mechanical tilt, the coverage area is reduced in central direction, but the coverage area in side </a:t>
            </a:r>
            <a:r>
              <a:rPr lang="en-US" altLang="en-US" sz="2400" dirty="0" smtClean="0">
                <a:solidFill>
                  <a:schemeClr val="bg1"/>
                </a:solidFill>
                <a:latin typeface="Montserrat" panose="00000500000000000000" pitchFamily="50" charset="0"/>
              </a:rPr>
              <a:t>directions </a:t>
            </a:r>
            <a:r>
              <a:rPr lang="en-US" altLang="en-US" sz="2400" dirty="0">
                <a:solidFill>
                  <a:schemeClr val="bg1"/>
                </a:solidFill>
                <a:latin typeface="Montserrat" panose="00000500000000000000" pitchFamily="50" charset="0"/>
              </a:rPr>
              <a:t>are increased.</a:t>
            </a:r>
          </a:p>
          <a:p>
            <a:r>
              <a:rPr lang="en-US" altLang="en-US" sz="2400" dirty="0" smtClean="0">
                <a:solidFill>
                  <a:schemeClr val="bg1"/>
                </a:solidFill>
                <a:latin typeface="Montserrat" panose="00000500000000000000" pitchFamily="50" charset="0"/>
              </a:rPr>
              <a:t>With </a:t>
            </a:r>
            <a:r>
              <a:rPr lang="en-US" altLang="en-US" sz="2400" dirty="0">
                <a:solidFill>
                  <a:schemeClr val="bg1"/>
                </a:solidFill>
                <a:latin typeface="Montserrat" panose="00000500000000000000" pitchFamily="50" charset="0"/>
              </a:rPr>
              <a:t>the electrical tilt, the coverage area suffers a uniform reduction in the direction of the antenna </a:t>
            </a:r>
            <a:r>
              <a:rPr lang="en-US" altLang="en-US" sz="2400" dirty="0" smtClean="0">
                <a:solidFill>
                  <a:schemeClr val="bg1"/>
                </a:solidFill>
                <a:latin typeface="Montserrat" panose="00000500000000000000" pitchFamily="50" charset="0"/>
              </a:rPr>
              <a:t>azimuth</a:t>
            </a:r>
            <a:r>
              <a:rPr lang="en-US" altLang="en-US" sz="2400" dirty="0">
                <a:solidFill>
                  <a:schemeClr val="bg1"/>
                </a:solidFill>
                <a:latin typeface="Montserrat" panose="00000500000000000000" pitchFamily="50" charset="0"/>
              </a:rPr>
              <a:t>, that is, the gain is reduced uniformly.</a:t>
            </a:r>
          </a:p>
          <a:p>
            <a:endParaRPr lang="en-US" altLang="en-US" sz="2400" dirty="0">
              <a:solidFill>
                <a:schemeClr val="bg1"/>
              </a:solidFill>
              <a:latin typeface="Montserrat" panose="00000500000000000000" pitchFamily="50" charset="0"/>
            </a:endParaRPr>
          </a:p>
          <a:p>
            <a:endParaRPr lang="en-US" altLang="en-US" sz="2400" dirty="0">
              <a:solidFill>
                <a:schemeClr val="bg1"/>
              </a:solidFill>
              <a:latin typeface="Montserrat" panose="00000500000000000000" pitchFamily="50" charset="0"/>
            </a:endParaRPr>
          </a:p>
          <a:p>
            <a:endParaRPr lang="en-US" altLang="en-US" sz="2400" dirty="0">
              <a:solidFill>
                <a:schemeClr val="bg1"/>
              </a:solidFill>
              <a:latin typeface="Montserrat" panose="00000500000000000000" pitchFamily="50" charset="0"/>
            </a:endParaRPr>
          </a:p>
          <a:p>
            <a:endParaRPr lang="en-US" altLang="en-US" sz="2400" dirty="0">
              <a:solidFill>
                <a:schemeClr val="bg1"/>
              </a:solidFill>
              <a:latin typeface="Montserrat" panose="00000500000000000000" pitchFamily="50" charset="0"/>
            </a:endParaRPr>
          </a:p>
          <a:p>
            <a:endParaRPr lang="en-US" altLang="en-US" sz="2400" dirty="0">
              <a:solidFill>
                <a:schemeClr val="bg1"/>
              </a:solidFill>
              <a:latin typeface="Montserrat" panose="00000500000000000000" pitchFamily="50" charset="0"/>
            </a:endParaRPr>
          </a:p>
          <a:p>
            <a:endParaRPr lang="en-US" altLang="en-US" sz="2400" dirty="0">
              <a:solidFill>
                <a:schemeClr val="bg1"/>
              </a:solidFill>
              <a:latin typeface="Montserrat" panose="00000500000000000000" pitchFamily="50" charset="0"/>
            </a:endParaRPr>
          </a:p>
          <a:p>
            <a:endParaRPr lang="en-US" altLang="en-US" sz="2400" dirty="0">
              <a:solidFill>
                <a:schemeClr val="bg1"/>
              </a:solidFill>
              <a:latin typeface="Montserrat" panose="00000500000000000000" pitchFamily="50" charset="0"/>
            </a:endParaRPr>
          </a:p>
          <a:p>
            <a:endParaRPr lang="en-US" altLang="en-US" sz="2400" dirty="0">
              <a:solidFill>
                <a:schemeClr val="bg1"/>
              </a:solidFill>
              <a:latin typeface="Montserrat" panose="00000500000000000000" pitchFamily="50" charset="0"/>
            </a:endParaRPr>
          </a:p>
        </p:txBody>
      </p:sp>
    </p:spTree>
    <p:extLst>
      <p:ext uri="{BB962C8B-B14F-4D97-AF65-F5344CB8AC3E}">
        <p14:creationId xmlns:p14="http://schemas.microsoft.com/office/powerpoint/2010/main" val="8099988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477829" cy="6858000"/>
          </a:xfrm>
          <a:prstGeom prst="rect">
            <a:avLst/>
          </a:prstGeom>
          <a:solidFill>
            <a:srgbClr val="036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042" name="Rectangle 2"/>
          <p:cNvSpPr>
            <a:spLocks noChangeArrowheads="1"/>
          </p:cNvSpPr>
          <p:nvPr/>
        </p:nvSpPr>
        <p:spPr bwMode="auto">
          <a:xfrm>
            <a:off x="353335" y="782290"/>
            <a:ext cx="8500379" cy="550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sz="2800" b="1" dirty="0">
                <a:solidFill>
                  <a:schemeClr val="bg1"/>
                </a:solidFill>
                <a:latin typeface="Montserrat" panose="00000500000000000000" pitchFamily="50" charset="0"/>
              </a:rPr>
              <a:t>Conclusion: </a:t>
            </a:r>
            <a:endParaRPr lang="en-US" altLang="en-US" sz="2800" b="1" dirty="0" smtClean="0">
              <a:solidFill>
                <a:schemeClr val="bg1"/>
              </a:solidFill>
              <a:latin typeface="Montserrat" panose="00000500000000000000" pitchFamily="50" charset="0"/>
            </a:endParaRPr>
          </a:p>
          <a:p>
            <a:r>
              <a:rPr lang="en-US" altLang="en-US" dirty="0" smtClean="0">
                <a:solidFill>
                  <a:schemeClr val="bg1"/>
                </a:solidFill>
                <a:latin typeface="Montserrat" panose="00000500000000000000" pitchFamily="50" charset="0"/>
              </a:rPr>
              <a:t>The </a:t>
            </a:r>
            <a:r>
              <a:rPr lang="en-US" altLang="en-US" dirty="0">
                <a:solidFill>
                  <a:schemeClr val="bg1"/>
                </a:solidFill>
                <a:latin typeface="Montserrat" panose="00000500000000000000" pitchFamily="50" charset="0"/>
              </a:rPr>
              <a:t>advantages of one tilt type to another tilt type are very based on its application – when one of the above two result is desired/required . But in General, the basic concept of tilt is that when we apply the tilt to an antenna, we improve the signal in areas close to the 	site, and reduced the coverage in more remote locations. In other words, when we're adjusting the tilt we seek a signal as strong as possible in areas of interest (where the traffic must be), and similarly, a signal the weakest as possible beyond the borders of the cell. Of course everything depends on the 'variables' involved as tilt angle, height and type of antenna and also of topography and existing obstacles . Roughly, but that can be used in </a:t>
            </a:r>
            <a:r>
              <a:rPr lang="en-US" altLang="en-US" dirty="0" smtClean="0">
                <a:solidFill>
                  <a:schemeClr val="bg1"/>
                </a:solidFill>
                <a:latin typeface="Montserrat" panose="00000500000000000000" pitchFamily="50" charset="0"/>
              </a:rPr>
              <a:t>practice</a:t>
            </a:r>
            <a:r>
              <a:rPr lang="en-US" altLang="en-US" dirty="0">
                <a:solidFill>
                  <a:schemeClr val="bg1"/>
                </a:solidFill>
                <a:latin typeface="Montserrat" panose="00000500000000000000" pitchFamily="50" charset="0"/>
              </a:rPr>
              <a:t>, the tilt angles can be estimated through simple calculation of the vertical angle between the antenna and the area of interest.</a:t>
            </a:r>
          </a:p>
          <a:p>
            <a:r>
              <a:rPr lang="en-US" altLang="en-US" dirty="0">
                <a:solidFill>
                  <a:schemeClr val="bg1"/>
                </a:solidFill>
                <a:latin typeface="Montserrat" panose="00000500000000000000" pitchFamily="50" charset="0"/>
              </a:rPr>
              <a:t>    In other words, we chose a tilt angle in such a way that the desired coverage areas are in the direction of vertical diagram. It is important to compare: the antenna angle toward the area of interest ; the antenna vertical diagram . We must also take into account the antenna nulls. These null points in antenna diagrams should not be targeted to important areas.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11349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2496458"/>
            <a:ext cx="12192000" cy="450929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6" name="Rectangle 1"/>
          <p:cNvSpPr>
            <a:spLocks noChangeArrowheads="1"/>
          </p:cNvSpPr>
          <p:nvPr/>
        </p:nvSpPr>
        <p:spPr bwMode="auto">
          <a:xfrm>
            <a:off x="1309915" y="579436"/>
            <a:ext cx="1088208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sz="2400" dirty="0">
                <a:solidFill>
                  <a:schemeClr val="tx2"/>
                </a:solidFill>
                <a:latin typeface="Montserrat" panose="00000500000000000000" pitchFamily="50" charset="0"/>
              </a:rPr>
              <a:t>As basic formula, we have: </a:t>
            </a:r>
            <a:r>
              <a:rPr lang="en-US" altLang="en-US" sz="2400" i="1" dirty="0">
                <a:solidFill>
                  <a:schemeClr val="tx2"/>
                </a:solidFill>
                <a:latin typeface="Montserrat" panose="00000500000000000000" pitchFamily="50" charset="0"/>
              </a:rPr>
              <a:t>Angle = </a:t>
            </a:r>
            <a:r>
              <a:rPr lang="en-US" altLang="en-US" sz="2400" i="1" dirty="0" err="1">
                <a:solidFill>
                  <a:schemeClr val="tx2"/>
                </a:solidFill>
                <a:latin typeface="Montserrat" panose="00000500000000000000" pitchFamily="50" charset="0"/>
              </a:rPr>
              <a:t>ArcTAN</a:t>
            </a:r>
            <a:r>
              <a:rPr lang="en-US" altLang="en-US" sz="2400" i="1" dirty="0">
                <a:solidFill>
                  <a:schemeClr val="tx2"/>
                </a:solidFill>
                <a:latin typeface="Montserrat" panose="00000500000000000000" pitchFamily="50" charset="0"/>
              </a:rPr>
              <a:t> (Height / Distance)</a:t>
            </a:r>
            <a:endParaRPr lang="en-US" altLang="en-US" sz="2400" dirty="0">
              <a:solidFill>
                <a:schemeClr val="tx2"/>
              </a:solidFill>
              <a:latin typeface="Montserrat" panose="00000500000000000000" pitchFamily="50" charset="0"/>
            </a:endParaRPr>
          </a:p>
          <a:p>
            <a:r>
              <a:rPr lang="en-US" altLang="en-US" sz="2400" i="1" dirty="0">
                <a:latin typeface="Montserrat" panose="00000500000000000000" pitchFamily="50" charset="0"/>
              </a:rPr>
              <a:t> </a:t>
            </a:r>
            <a:endParaRPr lang="en-US" altLang="en-US" sz="2400" dirty="0">
              <a:latin typeface="Montserrat" panose="00000500000000000000" pitchFamily="50" charset="0"/>
            </a:endParaRPr>
          </a:p>
        </p:txBody>
      </p:sp>
      <p:pic>
        <p:nvPicPr>
          <p:cNvPr id="8806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9373" y="1335028"/>
            <a:ext cx="64008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449944" y="3560418"/>
            <a:ext cx="12492037" cy="2270566"/>
            <a:chOff x="-526941" y="2860621"/>
            <a:chExt cx="13539906" cy="2270566"/>
          </a:xfrm>
        </p:grpSpPr>
        <p:sp>
          <p:nvSpPr>
            <p:cNvPr id="88068" name="Rectangle 4"/>
            <p:cNvSpPr>
              <a:spLocks noChangeArrowheads="1"/>
            </p:cNvSpPr>
            <p:nvPr/>
          </p:nvSpPr>
          <p:spPr bwMode="auto">
            <a:xfrm>
              <a:off x="-526941" y="2860621"/>
              <a:ext cx="1218247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dirty="0">
                  <a:solidFill>
                    <a:schemeClr val="bg1"/>
                  </a:solidFill>
                  <a:latin typeface="Montserrat" panose="00000500000000000000" pitchFamily="50" charset="0"/>
                </a:rPr>
                <a:t>So, calculations (and measurements) must be made to predict (and check) the results, and if that means </a:t>
              </a:r>
            </a:p>
            <a:p>
              <a:r>
                <a:rPr lang="en-US" altLang="en-US" dirty="0">
                  <a:solidFill>
                    <a:schemeClr val="bg1"/>
                  </a:solidFill>
                  <a:latin typeface="Montserrat" panose="00000500000000000000" pitchFamily="50" charset="0"/>
                </a:rPr>
                <a:t>coverage loss, we should re-evaluate the tilt</a:t>
              </a:r>
              <a:r>
                <a:rPr lang="en-US" altLang="en-US" dirty="0" smtClean="0">
                  <a:solidFill>
                    <a:schemeClr val="bg1"/>
                  </a:solidFill>
                  <a:latin typeface="Montserrat" panose="00000500000000000000" pitchFamily="50" charset="0"/>
                </a:rPr>
                <a:t>.</a:t>
              </a:r>
              <a:endParaRPr lang="en-US" altLang="en-US" dirty="0">
                <a:solidFill>
                  <a:schemeClr val="bg1"/>
                </a:solidFill>
                <a:latin typeface="Montserrat" panose="00000500000000000000" pitchFamily="50" charset="0"/>
              </a:endParaRPr>
            </a:p>
            <a:p>
              <a:r>
                <a:rPr lang="en-US" altLang="en-US" dirty="0">
                  <a:solidFill>
                    <a:schemeClr val="bg1"/>
                  </a:solidFill>
                  <a:latin typeface="Montserrat" panose="00000500000000000000" pitchFamily="50" charset="0"/>
                </a:rPr>
                <a:t>It is a good practice to define some 'same' typical values (default) of tilt to be applied on the network </a:t>
              </a:r>
            </a:p>
            <a:p>
              <a:r>
                <a:rPr lang="en-US" altLang="en-US" dirty="0">
                  <a:solidFill>
                    <a:schemeClr val="bg1"/>
                  </a:solidFill>
                  <a:latin typeface="Montserrat" panose="00000500000000000000" pitchFamily="50" charset="0"/>
                </a:rPr>
                <a:t>cells, varying only based on region, cell size, and antennas heights and types.	</a:t>
              </a:r>
            </a:p>
          </p:txBody>
        </p:sp>
        <p:sp>
          <p:nvSpPr>
            <p:cNvPr id="88069" name="Rectangle 7"/>
            <p:cNvSpPr>
              <a:spLocks noChangeArrowheads="1"/>
            </p:cNvSpPr>
            <p:nvPr/>
          </p:nvSpPr>
          <p:spPr bwMode="auto">
            <a:xfrm>
              <a:off x="-155451" y="4761855"/>
              <a:ext cx="121824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endParaRPr lang="en-US" altLang="en-US" dirty="0">
                <a:solidFill>
                  <a:schemeClr val="bg1"/>
                </a:solidFill>
                <a:latin typeface="Montserrat" panose="00000500000000000000" pitchFamily="50" charset="0"/>
              </a:endParaRPr>
            </a:p>
          </p:txBody>
        </p:sp>
        <p:sp>
          <p:nvSpPr>
            <p:cNvPr id="88070" name="Rectangle 8"/>
            <p:cNvSpPr>
              <a:spLocks noChangeArrowheads="1"/>
            </p:cNvSpPr>
            <p:nvPr/>
          </p:nvSpPr>
          <p:spPr bwMode="auto">
            <a:xfrm>
              <a:off x="830490" y="4425874"/>
              <a:ext cx="12182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endParaRPr lang="en-US" altLang="en-US" dirty="0">
                <a:solidFill>
                  <a:schemeClr val="bg1"/>
                </a:solidFill>
                <a:latin typeface="Montserrat" panose="00000500000000000000" pitchFamily="50" charset="0"/>
              </a:endParaRPr>
            </a:p>
          </p:txBody>
        </p:sp>
      </p:grpSp>
      <p:sp>
        <p:nvSpPr>
          <p:cNvPr id="3" name="Rectangle 2"/>
          <p:cNvSpPr/>
          <p:nvPr/>
        </p:nvSpPr>
        <p:spPr>
          <a:xfrm>
            <a:off x="495300" y="5308564"/>
            <a:ext cx="9144446" cy="1200329"/>
          </a:xfrm>
          <a:prstGeom prst="rect">
            <a:avLst/>
          </a:prstGeom>
        </p:spPr>
        <p:txBody>
          <a:bodyPr wrap="square">
            <a:spAutoFit/>
          </a:bodyPr>
          <a:lstStyle/>
          <a:p>
            <a:r>
              <a:rPr lang="en-US" altLang="en-US" dirty="0">
                <a:solidFill>
                  <a:schemeClr val="bg1"/>
                </a:solidFill>
                <a:latin typeface="Montserrat" panose="00000500000000000000" pitchFamily="50" charset="0"/>
              </a:rPr>
              <a:t>It is recommended not to use too aggressive values: it is better to start with a small tilt in all cells, and then go making any adjustments as needed to improve coverage/interference.</a:t>
            </a:r>
          </a:p>
          <a:p>
            <a:endParaRPr lang="en-US" altLang="en-US" dirty="0">
              <a:solidFill>
                <a:schemeClr val="bg1"/>
              </a:solidFill>
              <a:latin typeface="Montserrat" panose="00000500000000000000" pitchFamily="50" charset="0"/>
            </a:endParaRPr>
          </a:p>
        </p:txBody>
      </p:sp>
    </p:spTree>
    <p:extLst>
      <p:ext uri="{BB962C8B-B14F-4D97-AF65-F5344CB8AC3E}">
        <p14:creationId xmlns:p14="http://schemas.microsoft.com/office/powerpoint/2010/main" val="4355669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1"/>
          <p:cNvSpPr>
            <a:spLocks noChangeArrowheads="1"/>
          </p:cNvSpPr>
          <p:nvPr/>
        </p:nvSpPr>
        <p:spPr bwMode="auto">
          <a:xfrm>
            <a:off x="191863" y="370116"/>
            <a:ext cx="1088253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sz="1600" dirty="0">
                <a:solidFill>
                  <a:schemeClr val="tx2"/>
                </a:solidFill>
                <a:latin typeface="Montserrat" panose="00000500000000000000" pitchFamily="50" charset="0"/>
              </a:rPr>
              <a:t>When using mechanical tilt, remember that the horizontal </a:t>
            </a:r>
            <a:r>
              <a:rPr lang="en-US" altLang="en-US" sz="1600" dirty="0" err="1">
                <a:solidFill>
                  <a:schemeClr val="tx2"/>
                </a:solidFill>
                <a:latin typeface="Montserrat" panose="00000500000000000000" pitchFamily="50" charset="0"/>
              </a:rPr>
              <a:t>beamwidth</a:t>
            </a:r>
            <a:r>
              <a:rPr lang="en-US" altLang="en-US" sz="1600" dirty="0">
                <a:solidFill>
                  <a:schemeClr val="tx2"/>
                </a:solidFill>
                <a:latin typeface="Montserrat" panose="00000500000000000000" pitchFamily="50" charset="0"/>
              </a:rPr>
              <a:t> is wider to the antenna sides, </a:t>
            </a:r>
          </a:p>
          <a:p>
            <a:r>
              <a:rPr lang="en-US" altLang="en-US" sz="1600" dirty="0">
                <a:solidFill>
                  <a:schemeClr val="tx2"/>
                </a:solidFill>
                <a:latin typeface="Montserrat" panose="00000500000000000000" pitchFamily="50" charset="0"/>
              </a:rPr>
              <a:t>which can represent a problem in C/I ratio in the coverage of neighboring cells.</a:t>
            </a:r>
          </a:p>
          <a:p>
            <a:r>
              <a:rPr lang="en-US" altLang="en-US" sz="1600" dirty="0">
                <a:solidFill>
                  <a:schemeClr val="tx2"/>
                </a:solidFill>
                <a:latin typeface="Montserrat" panose="00000500000000000000" pitchFamily="50" charset="0"/>
              </a:rPr>
              <a:t>Always make a local verification, after changing any tilt, by less than it has been. This means assessing the  </a:t>
            </a:r>
          </a:p>
          <a:p>
            <a:r>
              <a:rPr lang="en-US" altLang="en-US" sz="1600" dirty="0">
                <a:solidFill>
                  <a:schemeClr val="tx2"/>
                </a:solidFill>
                <a:latin typeface="Montserrat" panose="00000500000000000000" pitchFamily="50" charset="0"/>
              </a:rPr>
              <a:t>coverage and quality in the area of the changed cell, and also in the affected region. Always remember that a problem may have been solved ... but another may have arisen!</a:t>
            </a:r>
          </a:p>
        </p:txBody>
      </p:sp>
      <p:sp>
        <p:nvSpPr>
          <p:cNvPr id="89091" name="Rectangle 2"/>
          <p:cNvSpPr>
            <a:spLocks noChangeArrowheads="1"/>
          </p:cNvSpPr>
          <p:nvPr/>
        </p:nvSpPr>
        <p:spPr bwMode="auto">
          <a:xfrm>
            <a:off x="191863" y="1767115"/>
            <a:ext cx="12187237"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sz="1600" b="1" dirty="0">
                <a:solidFill>
                  <a:schemeClr val="tx2"/>
                </a:solidFill>
                <a:latin typeface="Montserrat" panose="00000500000000000000" pitchFamily="50" charset="0"/>
              </a:rPr>
              <a:t>Antenna Tilt</a:t>
            </a:r>
            <a:r>
              <a:rPr lang="en-US" altLang="en-US" sz="1600" dirty="0">
                <a:solidFill>
                  <a:schemeClr val="tx2"/>
                </a:solidFill>
                <a:latin typeface="Montserrat" panose="00000500000000000000" pitchFamily="50" charset="0"/>
              </a:rPr>
              <a:t>; It is the inclination or angle of the antenna to its axis. We apply tilt to change the  antenna radiation pattern. </a:t>
            </a:r>
          </a:p>
          <a:p>
            <a:r>
              <a:rPr lang="en-US" altLang="en-US" sz="1600" dirty="0">
                <a:solidFill>
                  <a:schemeClr val="tx2"/>
                </a:solidFill>
                <a:latin typeface="Montserrat" panose="00000500000000000000" pitchFamily="50" charset="0"/>
              </a:rPr>
              <a:t>There are two possible types of Tilt (which can be applied singly/together):</a:t>
            </a:r>
          </a:p>
          <a:p>
            <a:r>
              <a:rPr lang="en-US" altLang="en-US" sz="1600" b="1" dirty="0">
                <a:solidFill>
                  <a:schemeClr val="tx2"/>
                </a:solidFill>
                <a:latin typeface="Montserrat" panose="00000500000000000000" pitchFamily="50" charset="0"/>
              </a:rPr>
              <a:t>Mechanical tilt</a:t>
            </a:r>
            <a:r>
              <a:rPr lang="en-US" altLang="en-US" sz="1600" dirty="0">
                <a:solidFill>
                  <a:schemeClr val="tx2"/>
                </a:solidFill>
                <a:latin typeface="Montserrat" panose="00000500000000000000" pitchFamily="50" charset="0"/>
              </a:rPr>
              <a:t>: tilting the antenna, through specific accessories on its bracket, without changing the </a:t>
            </a:r>
          </a:p>
          <a:p>
            <a:r>
              <a:rPr lang="en-US" altLang="en-US" sz="1600" dirty="0">
                <a:solidFill>
                  <a:schemeClr val="tx2"/>
                </a:solidFill>
                <a:latin typeface="Montserrat" panose="00000500000000000000" pitchFamily="50" charset="0"/>
              </a:rPr>
              <a:t>phase of the input signal, the diagram (and consequently the signal propagation directions) is </a:t>
            </a:r>
          </a:p>
          <a:p>
            <a:r>
              <a:rPr lang="en-US" altLang="en-US" sz="1600" dirty="0">
                <a:solidFill>
                  <a:schemeClr val="tx2"/>
                </a:solidFill>
                <a:latin typeface="Montserrat" panose="00000500000000000000" pitchFamily="50" charset="0"/>
              </a:rPr>
              <a:t>modified.</a:t>
            </a:r>
          </a:p>
          <a:p>
            <a:r>
              <a:rPr lang="en-US" altLang="en-US" sz="1600" b="1" dirty="0">
                <a:solidFill>
                  <a:schemeClr val="tx2"/>
                </a:solidFill>
                <a:latin typeface="Montserrat" panose="00000500000000000000" pitchFamily="50" charset="0"/>
              </a:rPr>
              <a:t>Electrical tilt: </a:t>
            </a:r>
            <a:r>
              <a:rPr lang="en-US" altLang="en-US" sz="1600" dirty="0">
                <a:solidFill>
                  <a:schemeClr val="tx2"/>
                </a:solidFill>
                <a:latin typeface="Montserrat" panose="00000500000000000000" pitchFamily="50" charset="0"/>
              </a:rPr>
              <a:t>tilting the antenna, through specific knob on the antenna.  </a:t>
            </a:r>
          </a:p>
        </p:txBody>
      </p:sp>
      <p:sp>
        <p:nvSpPr>
          <p:cNvPr id="89092" name="Rectangle 3"/>
          <p:cNvSpPr>
            <a:spLocks noChangeArrowheads="1"/>
          </p:cNvSpPr>
          <p:nvPr/>
        </p:nvSpPr>
        <p:spPr bwMode="auto">
          <a:xfrm>
            <a:off x="201387" y="3824516"/>
            <a:ext cx="12177712"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sz="1600" dirty="0">
                <a:latin typeface="Montserrat" panose="00000500000000000000" pitchFamily="50" charset="0"/>
              </a:rPr>
              <a:t> </a:t>
            </a:r>
            <a:r>
              <a:rPr lang="en-US" altLang="en-US" sz="1600" b="1" u="sng" dirty="0">
                <a:solidFill>
                  <a:schemeClr val="tx2"/>
                </a:solidFill>
                <a:latin typeface="Montserrat" panose="00000500000000000000" pitchFamily="50" charset="0"/>
              </a:rPr>
              <a:t>Recommendations</a:t>
            </a:r>
            <a:endParaRPr lang="en-US" altLang="en-US" sz="1600" b="1" dirty="0">
              <a:solidFill>
                <a:schemeClr val="tx2"/>
              </a:solidFill>
              <a:latin typeface="Montserrat" panose="00000500000000000000" pitchFamily="50" charset="0"/>
            </a:endParaRPr>
          </a:p>
          <a:p>
            <a:r>
              <a:rPr lang="en-US" altLang="en-US" sz="1600" dirty="0">
                <a:solidFill>
                  <a:schemeClr val="tx2"/>
                </a:solidFill>
                <a:latin typeface="Montserrat" panose="00000500000000000000" pitchFamily="50" charset="0"/>
              </a:rPr>
              <a:t>  The main recommendation to be followed when applying tilts, is to use it with caution.  </a:t>
            </a:r>
          </a:p>
          <a:p>
            <a:r>
              <a:rPr lang="en-US" altLang="en-US" sz="1600" dirty="0">
                <a:solidFill>
                  <a:schemeClr val="tx2"/>
                </a:solidFill>
                <a:latin typeface="Montserrat" panose="00000500000000000000" pitchFamily="50" charset="0"/>
              </a:rPr>
              <a:t>  Although the tilt can reduce interference, it can also reduce coverage, especially in indoor </a:t>
            </a:r>
          </a:p>
          <a:p>
            <a:r>
              <a:rPr lang="en-US" altLang="en-US" sz="1600" dirty="0">
                <a:solidFill>
                  <a:schemeClr val="tx2"/>
                </a:solidFill>
                <a:latin typeface="Montserrat" panose="00000500000000000000" pitchFamily="50" charset="0"/>
              </a:rPr>
              <a:t>  locations.</a:t>
            </a:r>
          </a:p>
          <a:p>
            <a:r>
              <a:rPr lang="en-US" altLang="en-US" sz="1600" dirty="0">
                <a:solidFill>
                  <a:schemeClr val="tx2"/>
                </a:solidFill>
                <a:latin typeface="Montserrat" panose="00000500000000000000" pitchFamily="50" charset="0"/>
              </a:rPr>
              <a:t>   So, calculations (and measurements) must be made to predict (and check) the results, and if that means </a:t>
            </a:r>
          </a:p>
          <a:p>
            <a:r>
              <a:rPr lang="en-US" altLang="en-US" sz="1600" dirty="0">
                <a:solidFill>
                  <a:schemeClr val="tx2"/>
                </a:solidFill>
                <a:latin typeface="Montserrat" panose="00000500000000000000" pitchFamily="50" charset="0"/>
              </a:rPr>
              <a:t>  coverage loss, we should re-evaluate the tilt.</a:t>
            </a:r>
          </a:p>
          <a:p>
            <a:r>
              <a:rPr lang="en-US" altLang="en-US" sz="1600" dirty="0">
                <a:solidFill>
                  <a:schemeClr val="tx2"/>
                </a:solidFill>
                <a:latin typeface="Montserrat" panose="00000500000000000000" pitchFamily="50" charset="0"/>
              </a:rPr>
              <a:t>  It is a good practice to define some 'same' typical values (default) of tilt to be applied on the network </a:t>
            </a:r>
          </a:p>
          <a:p>
            <a:r>
              <a:rPr lang="en-US" altLang="en-US" sz="1600" dirty="0">
                <a:solidFill>
                  <a:schemeClr val="tx2"/>
                </a:solidFill>
                <a:latin typeface="Montserrat" panose="00000500000000000000" pitchFamily="50" charset="0"/>
              </a:rPr>
              <a:t>  cells, varying only based on region, cell size, and antennas heights and types.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0" y="6647543"/>
            <a:ext cx="11248571" cy="210457"/>
          </a:xfrm>
          <a:prstGeom prst="rect">
            <a:avLst/>
          </a:prstGeom>
          <a:solidFill>
            <a:srgbClr val="036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43429" y="0"/>
            <a:ext cx="11248571" cy="210457"/>
          </a:xfrm>
          <a:prstGeom prst="rect">
            <a:avLst/>
          </a:prstGeom>
          <a:solidFill>
            <a:srgbClr val="036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41217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1"/>
          <p:cNvSpPr>
            <a:spLocks noChangeArrowheads="1"/>
          </p:cNvSpPr>
          <p:nvPr/>
        </p:nvSpPr>
        <p:spPr bwMode="auto">
          <a:xfrm>
            <a:off x="204789" y="754065"/>
            <a:ext cx="12188825"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dirty="0">
                <a:latin typeface="Montserrat" panose="00000500000000000000" pitchFamily="50" charset="0"/>
              </a:rPr>
              <a:t> It is recommended not to use too aggressive values: it is better to start with a small tilt in all cells, and then </a:t>
            </a:r>
          </a:p>
          <a:p>
            <a:r>
              <a:rPr lang="en-US" altLang="en-US" dirty="0">
                <a:latin typeface="Montserrat" panose="00000500000000000000" pitchFamily="50" charset="0"/>
              </a:rPr>
              <a:t> go making any adjustments as needed to improve coverage/interference.</a:t>
            </a:r>
          </a:p>
          <a:p>
            <a:r>
              <a:rPr lang="en-US" altLang="en-US" dirty="0">
                <a:latin typeface="Montserrat" panose="00000500000000000000" pitchFamily="50" charset="0"/>
              </a:rPr>
              <a:t> When using mechanical tilt, remember that the horizontal beam-width is wider to the antenna sides,   </a:t>
            </a:r>
          </a:p>
          <a:p>
            <a:r>
              <a:rPr lang="en-US" altLang="en-US" dirty="0">
                <a:latin typeface="Montserrat" panose="00000500000000000000" pitchFamily="50" charset="0"/>
              </a:rPr>
              <a:t> which can represent a problem in C/I ratio in the coverage of neighboring cells.</a:t>
            </a:r>
          </a:p>
          <a:p>
            <a:r>
              <a:rPr lang="en-US" altLang="en-US" dirty="0">
                <a:latin typeface="Montserrat" panose="00000500000000000000" pitchFamily="50" charset="0"/>
              </a:rPr>
              <a:t> Always make a local verification, after changing any tilt, by less than it has been. This means assessing    </a:t>
            </a:r>
          </a:p>
          <a:p>
            <a:r>
              <a:rPr lang="en-US" altLang="en-US" dirty="0">
                <a:latin typeface="Montserrat" panose="00000500000000000000" pitchFamily="50" charset="0"/>
              </a:rPr>
              <a:t> the coverage and quality in the area of the changed cell, and also in the affected region. Always remember that a problem may have been solved ... but another may have arisen!</a:t>
            </a:r>
          </a:p>
          <a:p>
            <a:r>
              <a:rPr lang="en-US" altLang="en-US" dirty="0">
                <a:latin typeface="Montserrat" panose="00000500000000000000" pitchFamily="50" charset="0"/>
              </a:rPr>
              <a:t> </a:t>
            </a:r>
          </a:p>
        </p:txBody>
      </p:sp>
      <p:sp>
        <p:nvSpPr>
          <p:cNvPr id="90115" name="Rectangle 2"/>
          <p:cNvSpPr>
            <a:spLocks noChangeArrowheads="1"/>
          </p:cNvSpPr>
          <p:nvPr/>
        </p:nvSpPr>
        <p:spPr bwMode="auto">
          <a:xfrm>
            <a:off x="239713" y="3098802"/>
            <a:ext cx="12187238"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b="1" dirty="0">
                <a:latin typeface="Montserrat" panose="00000500000000000000" pitchFamily="50" charset="0"/>
              </a:rPr>
              <a:t>        RF propagation Fundamentals(RF Terms)</a:t>
            </a:r>
          </a:p>
          <a:p>
            <a:endParaRPr lang="en-US" altLang="en-US" dirty="0">
              <a:latin typeface="Montserrat" panose="00000500000000000000" pitchFamily="50" charset="0"/>
            </a:endParaRPr>
          </a:p>
          <a:p>
            <a:r>
              <a:rPr lang="en-US" altLang="en-US" dirty="0">
                <a:latin typeface="Montserrat" panose="00000500000000000000" pitchFamily="50" charset="0"/>
              </a:rPr>
              <a:t>Network Problems; Most radio network problems occurs when the radio signal is interrupted by </a:t>
            </a:r>
          </a:p>
          <a:p>
            <a:r>
              <a:rPr lang="en-US" altLang="en-US" dirty="0">
                <a:latin typeface="Montserrat" panose="00000500000000000000" pitchFamily="50" charset="0"/>
              </a:rPr>
              <a:t>physical object or other signal or when the distance between the BTS and MS becomes too much.</a:t>
            </a:r>
          </a:p>
          <a:p>
            <a:r>
              <a:rPr lang="en-US" altLang="en-US" b="1" dirty="0" err="1">
                <a:latin typeface="Montserrat" panose="00000500000000000000" pitchFamily="50" charset="0"/>
              </a:rPr>
              <a:t>Pathloss</a:t>
            </a:r>
            <a:r>
              <a:rPr lang="en-US" altLang="en-US" b="1" dirty="0">
                <a:latin typeface="Montserrat" panose="00000500000000000000" pitchFamily="50" charset="0"/>
              </a:rPr>
              <a:t> </a:t>
            </a:r>
            <a:r>
              <a:rPr lang="en-US" altLang="en-US" dirty="0">
                <a:latin typeface="Montserrat" panose="00000500000000000000" pitchFamily="50" charset="0"/>
              </a:rPr>
              <a:t>; Occurs when the MS moves far away from the BTS. The signal becomes weak and if there is </a:t>
            </a:r>
          </a:p>
          <a:p>
            <a:r>
              <a:rPr lang="en-US" altLang="en-US" dirty="0">
                <a:latin typeface="Montserrat" panose="00000500000000000000" pitchFamily="50" charset="0"/>
              </a:rPr>
              <a:t>no handover to other cell ,the call will drop.</a:t>
            </a:r>
          </a:p>
          <a:p>
            <a:r>
              <a:rPr lang="en-US" altLang="en-US" b="1" dirty="0">
                <a:latin typeface="Montserrat" panose="00000500000000000000" pitchFamily="50" charset="0"/>
              </a:rPr>
              <a:t>Interference </a:t>
            </a:r>
            <a:r>
              <a:rPr lang="en-US" altLang="en-US" dirty="0">
                <a:latin typeface="Montserrat" panose="00000500000000000000" pitchFamily="50" charset="0"/>
              </a:rPr>
              <a:t>; This happens when there is distortion in signal resulting to bad quality. </a:t>
            </a:r>
          </a:p>
          <a:p>
            <a:r>
              <a:rPr lang="en-US" altLang="en-US" dirty="0">
                <a:latin typeface="Montserrat" panose="00000500000000000000" pitchFamily="50" charset="0"/>
              </a:rPr>
              <a:t>Sources; Improper frequency planning(frequency reuse pattern)</a:t>
            </a:r>
          </a:p>
          <a:p>
            <a:r>
              <a:rPr lang="en-US" altLang="en-US" dirty="0">
                <a:latin typeface="Montserrat" panose="00000500000000000000" pitchFamily="50" charset="0"/>
              </a:rPr>
              <a:t>External frequency(Interferer)</a:t>
            </a:r>
          </a:p>
          <a:p>
            <a:r>
              <a:rPr lang="en-US" altLang="en-US" dirty="0">
                <a:latin typeface="Montserrat" panose="00000500000000000000" pitchFamily="50" charset="0"/>
              </a:rPr>
              <a:t>Multipath (Long Echo)</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6647543"/>
            <a:ext cx="11248571" cy="210457"/>
          </a:xfrm>
          <a:prstGeom prst="rect">
            <a:avLst/>
          </a:prstGeom>
          <a:solidFill>
            <a:srgbClr val="036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43429" y="0"/>
            <a:ext cx="11248571" cy="210457"/>
          </a:xfrm>
          <a:prstGeom prst="rect">
            <a:avLst/>
          </a:prstGeom>
          <a:solidFill>
            <a:srgbClr val="036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68532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651000" y="0"/>
            <a:ext cx="10541000" cy="6858000"/>
          </a:xfrm>
          <a:prstGeom prst="rect">
            <a:avLst/>
          </a:prstGeom>
          <a:blipFill dpi="0" rotWithShape="1">
            <a:blip r:embed="rId2">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p:cNvSpPr/>
          <p:nvPr/>
        </p:nvSpPr>
        <p:spPr>
          <a:xfrm>
            <a:off x="0" y="0"/>
            <a:ext cx="8001000" cy="68580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49250" y="572353"/>
            <a:ext cx="11353800" cy="635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8" name="Rectangle 7"/>
          <p:cNvSpPr/>
          <p:nvPr/>
        </p:nvSpPr>
        <p:spPr>
          <a:xfrm>
            <a:off x="8123238" y="210146"/>
            <a:ext cx="4068762" cy="338554"/>
          </a:xfrm>
          <a:prstGeom prst="rect">
            <a:avLst/>
          </a:prstGeom>
        </p:spPr>
        <p:txBody>
          <a:bodyPr wrap="square">
            <a:spAutoFit/>
          </a:bodyPr>
          <a:lstStyle/>
          <a:p>
            <a:r>
              <a:rPr lang="en-US" sz="1600" i="1" dirty="0" smtClean="0">
                <a:latin typeface="Montserrat" panose="00000500000000000000" pitchFamily="50" charset="0"/>
              </a:rPr>
              <a:t>Technology Pathway from 1G to 4G</a:t>
            </a:r>
            <a:endParaRPr lang="en-US" sz="1600" i="1" dirty="0">
              <a:latin typeface="Montserrat" panose="00000500000000000000" pitchFamily="50" charset="0"/>
            </a:endParaRPr>
          </a:p>
        </p:txBody>
      </p:sp>
      <p:sp>
        <p:nvSpPr>
          <p:cNvPr id="2" name="TextBox 1"/>
          <p:cNvSpPr txBox="1"/>
          <p:nvPr/>
        </p:nvSpPr>
        <p:spPr>
          <a:xfrm>
            <a:off x="263525" y="800100"/>
            <a:ext cx="7346950" cy="6124754"/>
          </a:xfrm>
          <a:prstGeom prst="rect">
            <a:avLst/>
          </a:prstGeom>
          <a:noFill/>
        </p:spPr>
        <p:txBody>
          <a:bodyPr wrap="square" rtlCol="0">
            <a:spAutoFit/>
          </a:bodyPr>
          <a:lstStyle/>
          <a:p>
            <a:pPr algn="just"/>
            <a:r>
              <a:rPr lang="en-US" altLang="en-US" sz="1200" dirty="0" smtClean="0">
                <a:solidFill>
                  <a:schemeClr val="bg1"/>
                </a:solidFill>
                <a:latin typeface="Montserrat" panose="00000500000000000000" pitchFamily="50" charset="0"/>
              </a:rPr>
              <a:t> </a:t>
            </a:r>
            <a:r>
              <a:rPr lang="en-US" altLang="en-US" sz="1400" b="1" dirty="0" smtClean="0">
                <a:solidFill>
                  <a:schemeClr val="bg1"/>
                </a:solidFill>
                <a:latin typeface="Montserrat" panose="00000500000000000000" pitchFamily="50" charset="0"/>
              </a:rPr>
              <a:t>LTE </a:t>
            </a:r>
            <a:r>
              <a:rPr lang="en-US" altLang="en-US" sz="1400" dirty="0" smtClean="0">
                <a:solidFill>
                  <a:schemeClr val="bg1"/>
                </a:solidFill>
                <a:latin typeface="Montserrat" panose="00000500000000000000" pitchFamily="50" charset="0"/>
              </a:rPr>
              <a:t>uses Orthogonal Frequency Division Multiple Access</a:t>
            </a:r>
            <a:r>
              <a:rPr lang="en-US" altLang="en-US" sz="1400" b="1" dirty="0" smtClean="0">
                <a:solidFill>
                  <a:schemeClr val="bg1"/>
                </a:solidFill>
                <a:latin typeface="Montserrat" panose="00000500000000000000" pitchFamily="50" charset="0"/>
              </a:rPr>
              <a:t> </a:t>
            </a:r>
            <a:r>
              <a:rPr lang="en-US" altLang="en-US" sz="1400" dirty="0" smtClean="0">
                <a:solidFill>
                  <a:schemeClr val="bg1"/>
                </a:solidFill>
                <a:latin typeface="Montserrat" panose="00000500000000000000" pitchFamily="50" charset="0"/>
              </a:rPr>
              <a:t>(OFDMA) on the downlink, which is </a:t>
            </a:r>
          </a:p>
          <a:p>
            <a:pPr algn="just"/>
            <a:r>
              <a:rPr lang="en-US" altLang="en-US" sz="1400" dirty="0" smtClean="0">
                <a:solidFill>
                  <a:schemeClr val="bg1"/>
                </a:solidFill>
                <a:latin typeface="Montserrat" panose="00000500000000000000" pitchFamily="50" charset="0"/>
              </a:rPr>
              <a:t>well suited to achieve high peak data rates in high spectrum bandwidth. WCDMA radio technology is essentially, as efficient as Orthogonal Frequency Division Multiplexing (OFDMA) for delivering peak data rates of about 60 Mbps in 5 MHz of bandwidth. Achieving peak rates in the 300 Mbps range with wider radio channels.</a:t>
            </a:r>
          </a:p>
          <a:p>
            <a:pPr algn="just"/>
            <a:r>
              <a:rPr lang="en-US" altLang="en-US" sz="1400" dirty="0" smtClean="0">
                <a:solidFill>
                  <a:schemeClr val="bg1"/>
                </a:solidFill>
                <a:latin typeface="Montserrat" panose="00000500000000000000" pitchFamily="50" charset="0"/>
              </a:rPr>
              <a:t>The OFDMA approach is also highly flexible in channelization, and LTE will operate in various radio channel sizes ranging from 1.4 to 20 </a:t>
            </a:r>
            <a:r>
              <a:rPr lang="en-US" altLang="en-US" sz="1400" dirty="0" err="1" smtClean="0">
                <a:solidFill>
                  <a:schemeClr val="bg1"/>
                </a:solidFill>
                <a:latin typeface="Montserrat" panose="00000500000000000000" pitchFamily="50" charset="0"/>
              </a:rPr>
              <a:t>MHz.</a:t>
            </a:r>
            <a:r>
              <a:rPr lang="en-US" altLang="en-US" sz="1400" dirty="0" smtClean="0">
                <a:solidFill>
                  <a:schemeClr val="bg1"/>
                </a:solidFill>
                <a:latin typeface="Montserrat" panose="00000500000000000000" pitchFamily="50" charset="0"/>
              </a:rPr>
              <a:t> LTE also boosts spectral efficiency.</a:t>
            </a:r>
          </a:p>
          <a:p>
            <a:pPr algn="just"/>
            <a:r>
              <a:rPr lang="en-US" altLang="en-US" sz="1400" dirty="0" smtClean="0">
                <a:solidFill>
                  <a:schemeClr val="bg1"/>
                </a:solidFill>
                <a:latin typeface="Montserrat" panose="00000500000000000000" pitchFamily="50" charset="0"/>
              </a:rPr>
              <a:t>On the uplink, however, a pure OFDMA approach results in high Peak to Average Ratio (PAR) of the signal, which compromises power efficiency and, ultimately, battery life. Hence, LTE uses an approach for the uplink called Single Carrier FDMA (SC-FDMA), which is somewhat similar to OFDMA, but has a 2 to 6 dB PAR advantage over the OFDMA method used by other technologies such as WiMAX IEEE 802.16e. </a:t>
            </a:r>
          </a:p>
          <a:p>
            <a:r>
              <a:rPr lang="en-US" altLang="en-US" sz="1400" dirty="0" smtClean="0">
                <a:solidFill>
                  <a:schemeClr val="bg1"/>
                </a:solidFill>
                <a:latin typeface="Montserrat" panose="00000500000000000000" pitchFamily="50" charset="0"/>
              </a:rPr>
              <a:t>LTE capabilities include:</a:t>
            </a:r>
          </a:p>
          <a:p>
            <a:r>
              <a:rPr lang="en-US" altLang="en-US" sz="1400" dirty="0" smtClean="0">
                <a:solidFill>
                  <a:schemeClr val="bg1"/>
                </a:solidFill>
                <a:latin typeface="Montserrat" panose="00000500000000000000" pitchFamily="50" charset="0"/>
              </a:rPr>
              <a:t>Downlink peak data rates up to 326 Mbps with 20 MHz bandwidth Uplink peak data rates up to 86.4 Mbps with 20 MHz bandwidth Operation in both TDD and FDD modes</a:t>
            </a:r>
          </a:p>
          <a:p>
            <a:r>
              <a:rPr lang="en-US" altLang="en-US" sz="1400" dirty="0" smtClean="0">
                <a:solidFill>
                  <a:schemeClr val="bg1"/>
                </a:solidFill>
                <a:latin typeface="Montserrat" panose="00000500000000000000" pitchFamily="50" charset="0"/>
              </a:rPr>
              <a:t>Scalable bandwidth up to 20 MHz, covering 1.4 MHz, 3 MHz, 5 MHz, 10 MHz, 15 MHz, and 20 MHz in the study phase Increased spectral efficiency over Release 6 HSPA by two to four times</a:t>
            </a:r>
          </a:p>
          <a:p>
            <a:r>
              <a:rPr lang="en-US" altLang="en-US" sz="1400" dirty="0" smtClean="0">
                <a:solidFill>
                  <a:schemeClr val="bg1"/>
                </a:solidFill>
                <a:latin typeface="Montserrat" panose="00000500000000000000" pitchFamily="50" charset="0"/>
              </a:rPr>
              <a:t>Reduced latency of up to 10 milliseconds(</a:t>
            </a:r>
            <a:r>
              <a:rPr lang="en-US" altLang="en-US" sz="1400" dirty="0" err="1" smtClean="0">
                <a:solidFill>
                  <a:schemeClr val="bg1"/>
                </a:solidFill>
                <a:latin typeface="Montserrat" panose="00000500000000000000" pitchFamily="50" charset="0"/>
              </a:rPr>
              <a:t>ms</a:t>
            </a:r>
            <a:r>
              <a:rPr lang="en-US" altLang="en-US" sz="1400" dirty="0" smtClean="0">
                <a:solidFill>
                  <a:schemeClr val="bg1"/>
                </a:solidFill>
                <a:latin typeface="Montserrat" panose="00000500000000000000" pitchFamily="50" charset="0"/>
              </a:rPr>
              <a:t>) round-trip times between user equipment and the base station, and to less than 100ms transition times from inactive to active.</a:t>
            </a:r>
          </a:p>
          <a:p>
            <a:pPr algn="just"/>
            <a:endParaRPr lang="en-US" altLang="en-US" sz="1400" dirty="0" smtClean="0">
              <a:solidFill>
                <a:schemeClr val="bg1"/>
              </a:solidFill>
              <a:latin typeface="Montserrat" panose="00000500000000000000" pitchFamily="50" charset="0"/>
            </a:endParaRPr>
          </a:p>
          <a:p>
            <a:pPr algn="just"/>
            <a:r>
              <a:rPr lang="en-US" altLang="en-US" sz="1400" dirty="0" smtClean="0">
                <a:solidFill>
                  <a:schemeClr val="bg1"/>
                </a:solidFill>
                <a:latin typeface="Montserrat" panose="00000500000000000000" pitchFamily="50" charset="0"/>
              </a:rPr>
              <a:t>    </a:t>
            </a:r>
            <a:endParaRPr lang="en-US" altLang="en-US" sz="1400" dirty="0">
              <a:solidFill>
                <a:schemeClr val="bg1"/>
              </a:solidFill>
              <a:latin typeface="Montserrat" panose="00000500000000000000" pitchFamily="50" charset="0"/>
            </a:endParaRPr>
          </a:p>
        </p:txBody>
      </p:sp>
      <p:sp>
        <p:nvSpPr>
          <p:cNvPr id="9" name="Rectangle 8"/>
          <p:cNvSpPr/>
          <p:nvPr/>
        </p:nvSpPr>
        <p:spPr>
          <a:xfrm flipV="1">
            <a:off x="349250" y="572353"/>
            <a:ext cx="7651750" cy="558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solidFill>
                <a:schemeClr val="bg1"/>
              </a:solidFill>
            </a:endParaRPr>
          </a:p>
        </p:txBody>
      </p:sp>
    </p:spTree>
    <p:extLst>
      <p:ext uri="{BB962C8B-B14F-4D97-AF65-F5344CB8AC3E}">
        <p14:creationId xmlns:p14="http://schemas.microsoft.com/office/powerpoint/2010/main" val="39055818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477829" cy="6858000"/>
          </a:xfrm>
          <a:prstGeom prst="rect">
            <a:avLst/>
          </a:prstGeom>
          <a:solidFill>
            <a:srgbClr val="036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138" name="Rectangle 6"/>
          <p:cNvSpPr>
            <a:spLocks noChangeArrowheads="1"/>
          </p:cNvSpPr>
          <p:nvPr/>
        </p:nvSpPr>
        <p:spPr bwMode="auto">
          <a:xfrm>
            <a:off x="172358" y="326571"/>
            <a:ext cx="121777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b="1" dirty="0">
                <a:solidFill>
                  <a:schemeClr val="bg1"/>
                </a:solidFill>
                <a:latin typeface="Montserrat" panose="00000500000000000000" pitchFamily="50" charset="0"/>
              </a:rPr>
              <a:t>Types of interference is majorly co-channel (Same BCCH frequency) and </a:t>
            </a:r>
          </a:p>
        </p:txBody>
      </p:sp>
      <p:sp>
        <p:nvSpPr>
          <p:cNvPr id="91139" name="Rectangle 7"/>
          <p:cNvSpPr>
            <a:spLocks noChangeArrowheads="1"/>
          </p:cNvSpPr>
          <p:nvPr/>
        </p:nvSpPr>
        <p:spPr bwMode="auto">
          <a:xfrm>
            <a:off x="161246" y="669472"/>
            <a:ext cx="12342813"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sz="1600" dirty="0">
                <a:solidFill>
                  <a:schemeClr val="bg1"/>
                </a:solidFill>
                <a:latin typeface="Montserrat" panose="00000500000000000000" pitchFamily="50" charset="0"/>
              </a:rPr>
              <a:t>Adjacent channel(Adjacent BCCH Frequency) interference.</a:t>
            </a:r>
          </a:p>
          <a:p>
            <a:r>
              <a:rPr lang="en-US" altLang="en-US" sz="1600" b="1" dirty="0">
                <a:solidFill>
                  <a:schemeClr val="bg1"/>
                </a:solidFill>
                <a:latin typeface="Montserrat" panose="00000500000000000000" pitchFamily="50" charset="0"/>
              </a:rPr>
              <a:t>Methods of reducing interference;</a:t>
            </a:r>
          </a:p>
          <a:p>
            <a:r>
              <a:rPr lang="en-US" altLang="en-US" sz="1600" dirty="0">
                <a:solidFill>
                  <a:schemeClr val="bg1"/>
                </a:solidFill>
                <a:latin typeface="Montserrat" panose="00000500000000000000" pitchFamily="50" charset="0"/>
              </a:rPr>
              <a:t>. Good Frequency planning(reuse pattern)</a:t>
            </a:r>
          </a:p>
        </p:txBody>
      </p:sp>
      <p:sp>
        <p:nvSpPr>
          <p:cNvPr id="91140" name="Rectangle 10"/>
          <p:cNvSpPr>
            <a:spLocks noChangeArrowheads="1"/>
          </p:cNvSpPr>
          <p:nvPr/>
        </p:nvSpPr>
        <p:spPr bwMode="auto">
          <a:xfrm>
            <a:off x="172358" y="1556885"/>
            <a:ext cx="51689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b="1" dirty="0">
                <a:solidFill>
                  <a:schemeClr val="bg1"/>
                </a:solidFill>
                <a:latin typeface="Montserrat" panose="00000500000000000000" pitchFamily="50" charset="0"/>
              </a:rPr>
              <a:t>. Suitable site location</a:t>
            </a:r>
          </a:p>
        </p:txBody>
      </p:sp>
      <p:sp>
        <p:nvSpPr>
          <p:cNvPr id="91141" name="Rectangle 11"/>
          <p:cNvSpPr>
            <a:spLocks noChangeArrowheads="1"/>
          </p:cNvSpPr>
          <p:nvPr/>
        </p:nvSpPr>
        <p:spPr bwMode="auto">
          <a:xfrm>
            <a:off x="239034" y="1850572"/>
            <a:ext cx="897753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sz="1600" dirty="0">
                <a:solidFill>
                  <a:schemeClr val="bg1"/>
                </a:solidFill>
                <a:latin typeface="Montserrat" panose="00000500000000000000" pitchFamily="50" charset="0"/>
              </a:rPr>
              <a:t>. </a:t>
            </a:r>
            <a:r>
              <a:rPr lang="en-US" altLang="en-US" sz="1600" dirty="0" err="1">
                <a:solidFill>
                  <a:schemeClr val="bg1"/>
                </a:solidFill>
                <a:latin typeface="Montserrat" panose="00000500000000000000" pitchFamily="50" charset="0"/>
              </a:rPr>
              <a:t>Discontinous</a:t>
            </a:r>
            <a:r>
              <a:rPr lang="en-US" altLang="en-US" sz="1600" dirty="0">
                <a:solidFill>
                  <a:schemeClr val="bg1"/>
                </a:solidFill>
                <a:latin typeface="Montserrat" panose="00000500000000000000" pitchFamily="50" charset="0"/>
              </a:rPr>
              <a:t> Transmission; It takes advantage of the fact that a person speaks less than 40% of the time in a normal conversation, thereby turning off the transmitter during silent periods. This also conserves power. Voice activity detection(VAD) is a component of DTX that distinguishes between voice and noise input.      If a voice signal is misinterpreted as noise, the transmitter is turned off and a very annoying effect called ‘clipping’ is heard at the receiving end.</a:t>
            </a:r>
          </a:p>
          <a:p>
            <a:r>
              <a:rPr lang="en-US" altLang="en-US" sz="1600" dirty="0">
                <a:solidFill>
                  <a:schemeClr val="bg1"/>
                </a:solidFill>
                <a:latin typeface="Montserrat" panose="00000500000000000000" pitchFamily="50" charset="0"/>
              </a:rPr>
              <a:t>. Adaptive Channel allocation</a:t>
            </a:r>
          </a:p>
          <a:p>
            <a:r>
              <a:rPr lang="en-US" altLang="en-US" sz="1600" dirty="0">
                <a:solidFill>
                  <a:schemeClr val="bg1"/>
                </a:solidFill>
                <a:latin typeface="Montserrat" panose="00000500000000000000" pitchFamily="50" charset="0"/>
              </a:rPr>
              <a:t>. Antenna optimization</a:t>
            </a:r>
          </a:p>
          <a:p>
            <a:r>
              <a:rPr lang="en-US" altLang="en-US" sz="1600" dirty="0">
                <a:solidFill>
                  <a:schemeClr val="bg1"/>
                </a:solidFill>
                <a:latin typeface="Montserrat" panose="00000500000000000000" pitchFamily="50" charset="0"/>
              </a:rPr>
              <a:t>. Using Adaptive Antenna.</a:t>
            </a:r>
          </a:p>
        </p:txBody>
      </p:sp>
      <p:sp>
        <p:nvSpPr>
          <p:cNvPr id="91142" name="Rectangle 12"/>
          <p:cNvSpPr>
            <a:spLocks noChangeArrowheads="1"/>
          </p:cNvSpPr>
          <p:nvPr/>
        </p:nvSpPr>
        <p:spPr bwMode="auto">
          <a:xfrm>
            <a:off x="239034" y="4158896"/>
            <a:ext cx="8846909"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sz="1600" b="1" dirty="0">
                <a:solidFill>
                  <a:schemeClr val="bg1"/>
                </a:solidFill>
                <a:latin typeface="Montserrat" panose="00000500000000000000" pitchFamily="50" charset="0"/>
              </a:rPr>
              <a:t>Fading</a:t>
            </a:r>
            <a:r>
              <a:rPr lang="en-US" altLang="en-US" sz="1600" dirty="0">
                <a:solidFill>
                  <a:schemeClr val="bg1"/>
                </a:solidFill>
                <a:latin typeface="Montserrat" panose="00000500000000000000" pitchFamily="50" charset="0"/>
              </a:rPr>
              <a:t>: It is the loss of signal strength or attenuation due to obstacles or obstructions. The wireless  </a:t>
            </a:r>
          </a:p>
          <a:p>
            <a:r>
              <a:rPr lang="en-US" altLang="en-US" sz="1600" dirty="0">
                <a:solidFill>
                  <a:schemeClr val="bg1"/>
                </a:solidFill>
                <a:latin typeface="Montserrat" panose="00000500000000000000" pitchFamily="50" charset="0"/>
              </a:rPr>
              <a:t>channel may experience fading in time or frequency. The two types of fading are;</a:t>
            </a:r>
          </a:p>
          <a:p>
            <a:r>
              <a:rPr lang="en-US" altLang="en-US" sz="1600" b="1" dirty="0">
                <a:solidFill>
                  <a:schemeClr val="bg1"/>
                </a:solidFill>
                <a:latin typeface="Montserrat" panose="00000500000000000000" pitchFamily="50" charset="0"/>
              </a:rPr>
              <a:t>Lognormal or slow fading</a:t>
            </a:r>
            <a:r>
              <a:rPr lang="en-US" altLang="en-US" sz="1600" dirty="0">
                <a:solidFill>
                  <a:schemeClr val="bg1"/>
                </a:solidFill>
                <a:latin typeface="Montserrat" panose="00000500000000000000" pitchFamily="50" charset="0"/>
              </a:rPr>
              <a:t>; Occurs when there is obstacle between the BTS and MS. It’s called </a:t>
            </a:r>
          </a:p>
          <a:p>
            <a:r>
              <a:rPr lang="en-US" altLang="en-US" sz="1600" dirty="0">
                <a:solidFill>
                  <a:schemeClr val="bg1"/>
                </a:solidFill>
                <a:latin typeface="Montserrat" panose="00000500000000000000" pitchFamily="50" charset="0"/>
              </a:rPr>
              <a:t>shadowing. It’s a problem in the uplink direction because a BTS</a:t>
            </a:r>
          </a:p>
          <a:p>
            <a:r>
              <a:rPr lang="en-US" altLang="en-US" sz="1600" dirty="0">
                <a:solidFill>
                  <a:schemeClr val="bg1"/>
                </a:solidFill>
                <a:latin typeface="Montserrat" panose="00000500000000000000" pitchFamily="50" charset="0"/>
              </a:rPr>
              <a:t>transmit information at a much higher power compared to the MS. </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52754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
            <a:ext cx="9624436" cy="6858001"/>
          </a:xfrm>
          <a:prstGeom prst="rect">
            <a:avLst/>
          </a:prstGeom>
          <a:solidFill>
            <a:srgbClr val="036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2" name="Rectangle 1"/>
          <p:cNvSpPr>
            <a:spLocks noChangeArrowheads="1"/>
          </p:cNvSpPr>
          <p:nvPr/>
        </p:nvSpPr>
        <p:spPr bwMode="auto">
          <a:xfrm>
            <a:off x="174962" y="1216078"/>
            <a:ext cx="9449471"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b="1" dirty="0" smtClean="0">
                <a:solidFill>
                  <a:schemeClr val="bg1"/>
                </a:solidFill>
                <a:latin typeface="Montserrat" panose="00000500000000000000" pitchFamily="50" charset="0"/>
              </a:rPr>
              <a:t>Adaptive </a:t>
            </a:r>
            <a:r>
              <a:rPr lang="en-US" altLang="en-US" b="1" dirty="0">
                <a:solidFill>
                  <a:schemeClr val="bg1"/>
                </a:solidFill>
                <a:latin typeface="Montserrat" panose="00000500000000000000" pitchFamily="50" charset="0"/>
              </a:rPr>
              <a:t>power control; </a:t>
            </a:r>
            <a:r>
              <a:rPr lang="en-US" altLang="en-US" dirty="0">
                <a:solidFill>
                  <a:schemeClr val="bg1"/>
                </a:solidFill>
                <a:latin typeface="Montserrat" panose="00000500000000000000" pitchFamily="50" charset="0"/>
              </a:rPr>
              <a:t>Based on the quality of the received signal, the BTS informs the MS to increase or decrease its output power. The information is sent on SACCH</a:t>
            </a:r>
            <a:r>
              <a:rPr lang="en-US" altLang="en-US" dirty="0" smtClean="0">
                <a:solidFill>
                  <a:schemeClr val="bg1"/>
                </a:solidFill>
                <a:latin typeface="Montserrat" panose="00000500000000000000" pitchFamily="50" charset="0"/>
              </a:rPr>
              <a:t>.</a:t>
            </a:r>
          </a:p>
          <a:p>
            <a:endParaRPr lang="en-US" altLang="en-US" dirty="0">
              <a:solidFill>
                <a:schemeClr val="bg1"/>
              </a:solidFill>
              <a:latin typeface="Montserrat" panose="00000500000000000000" pitchFamily="50" charset="0"/>
            </a:endParaRPr>
          </a:p>
          <a:p>
            <a:r>
              <a:rPr lang="en-US" altLang="en-US" b="1" dirty="0">
                <a:solidFill>
                  <a:schemeClr val="bg1"/>
                </a:solidFill>
                <a:latin typeface="Montserrat" panose="00000500000000000000" pitchFamily="50" charset="0"/>
              </a:rPr>
              <a:t>Power control; </a:t>
            </a:r>
            <a:r>
              <a:rPr lang="en-US" altLang="en-US" dirty="0">
                <a:solidFill>
                  <a:schemeClr val="bg1"/>
                </a:solidFill>
                <a:latin typeface="Montserrat" panose="00000500000000000000" pitchFamily="50" charset="0"/>
              </a:rPr>
              <a:t>Both UL and DL power settings can be adjusted independently to reduce fading and </a:t>
            </a:r>
            <a:r>
              <a:rPr lang="en-US" altLang="en-US" dirty="0" smtClean="0">
                <a:solidFill>
                  <a:schemeClr val="bg1"/>
                </a:solidFill>
                <a:latin typeface="Montserrat" panose="00000500000000000000" pitchFamily="50" charset="0"/>
              </a:rPr>
              <a:t>interference</a:t>
            </a:r>
          </a:p>
          <a:p>
            <a:endParaRPr lang="en-US" altLang="en-US" dirty="0">
              <a:solidFill>
                <a:schemeClr val="bg1"/>
              </a:solidFill>
              <a:latin typeface="Montserrat" panose="00000500000000000000" pitchFamily="50" charset="0"/>
            </a:endParaRPr>
          </a:p>
          <a:p>
            <a:r>
              <a:rPr lang="en-US" altLang="en-US" b="1" dirty="0">
                <a:solidFill>
                  <a:schemeClr val="bg1"/>
                </a:solidFill>
                <a:latin typeface="Montserrat" panose="00000500000000000000" pitchFamily="50" charset="0"/>
              </a:rPr>
              <a:t>Rayleigh/Fast fading;</a:t>
            </a:r>
            <a:r>
              <a:rPr lang="en-US" altLang="en-US" dirty="0">
                <a:solidFill>
                  <a:schemeClr val="bg1"/>
                </a:solidFill>
                <a:latin typeface="Montserrat" panose="00000500000000000000" pitchFamily="50" charset="0"/>
              </a:rPr>
              <a:t> Occurs when radio signal is reflected by obstacles within or near its </a:t>
            </a:r>
          </a:p>
          <a:p>
            <a:r>
              <a:rPr lang="en-US" altLang="en-US" dirty="0">
                <a:solidFill>
                  <a:schemeClr val="bg1"/>
                </a:solidFill>
                <a:latin typeface="Montserrat" panose="00000500000000000000" pitchFamily="50" charset="0"/>
              </a:rPr>
              <a:t>environment, this causes frequency dips resulting in poor speech quality.</a:t>
            </a:r>
          </a:p>
          <a:p>
            <a:r>
              <a:rPr lang="en-US" altLang="en-US" b="1" dirty="0">
                <a:solidFill>
                  <a:schemeClr val="bg1"/>
                </a:solidFill>
                <a:latin typeface="Montserrat" panose="00000500000000000000" pitchFamily="50" charset="0"/>
              </a:rPr>
              <a:t>Time diversity ;</a:t>
            </a:r>
            <a:r>
              <a:rPr lang="en-US" altLang="en-US" dirty="0">
                <a:solidFill>
                  <a:schemeClr val="bg1"/>
                </a:solidFill>
                <a:latin typeface="Montserrat" panose="00000500000000000000" pitchFamily="50" charset="0"/>
              </a:rPr>
              <a:t>It involves channel coding and interleaving.</a:t>
            </a:r>
          </a:p>
          <a:p>
            <a:r>
              <a:rPr lang="en-US" altLang="en-US" dirty="0">
                <a:solidFill>
                  <a:schemeClr val="bg1"/>
                </a:solidFill>
                <a:latin typeface="Montserrat" panose="00000500000000000000" pitchFamily="50" charset="0"/>
              </a:rPr>
              <a:t>In Channel coding(user data is coded using standard algorithms for error detection and correction </a:t>
            </a:r>
          </a:p>
          <a:p>
            <a:r>
              <a:rPr lang="en-US" altLang="en-US" dirty="0">
                <a:solidFill>
                  <a:schemeClr val="bg1"/>
                </a:solidFill>
                <a:latin typeface="Montserrat" panose="00000500000000000000" pitchFamily="50" charset="0"/>
              </a:rPr>
              <a:t>purposes, It requires extra information to be added to the user data</a:t>
            </a:r>
            <a:r>
              <a:rPr lang="en-US" altLang="en-US" dirty="0" smtClean="0">
                <a:solidFill>
                  <a:schemeClr val="bg1"/>
                </a:solidFill>
                <a:latin typeface="Montserrat" panose="00000500000000000000" pitchFamily="50" charset="0"/>
              </a:rPr>
              <a:t>.</a:t>
            </a:r>
          </a:p>
          <a:p>
            <a:endParaRPr lang="en-US" altLang="en-US" dirty="0">
              <a:solidFill>
                <a:schemeClr val="bg1"/>
              </a:solidFill>
              <a:latin typeface="Montserrat" panose="00000500000000000000" pitchFamily="50" charset="0"/>
            </a:endParaRPr>
          </a:p>
          <a:p>
            <a:r>
              <a:rPr lang="en-US" altLang="en-US" b="1" dirty="0">
                <a:solidFill>
                  <a:schemeClr val="bg1"/>
                </a:solidFill>
                <a:latin typeface="Montserrat" panose="00000500000000000000" pitchFamily="50" charset="0"/>
              </a:rPr>
              <a:t>Interleaving; </a:t>
            </a:r>
            <a:r>
              <a:rPr lang="en-US" altLang="en-US" dirty="0">
                <a:solidFill>
                  <a:schemeClr val="bg1"/>
                </a:solidFill>
                <a:latin typeface="Montserrat" panose="00000500000000000000" pitchFamily="50" charset="0"/>
              </a:rPr>
              <a:t>Spreading of the coded speech into many bursts to be able to recover the data even if one </a:t>
            </a:r>
          </a:p>
          <a:p>
            <a:r>
              <a:rPr lang="en-US" altLang="en-US" dirty="0">
                <a:solidFill>
                  <a:schemeClr val="bg1"/>
                </a:solidFill>
                <a:latin typeface="Montserrat" panose="00000500000000000000" pitchFamily="50" charset="0"/>
              </a:rPr>
              <a:t>  burst is lost. Others are equalization techniques, Antenna diversity </a:t>
            </a:r>
            <a:r>
              <a:rPr lang="en-US" altLang="en-US" dirty="0" err="1">
                <a:solidFill>
                  <a:schemeClr val="bg1"/>
                </a:solidFill>
                <a:latin typeface="Montserrat" panose="00000500000000000000" pitchFamily="50" charset="0"/>
              </a:rPr>
              <a:t>e.t.c</a:t>
            </a:r>
            <a:endParaRPr lang="en-US" altLang="en-US" dirty="0">
              <a:solidFill>
                <a:schemeClr val="bg1"/>
              </a:solidFill>
              <a:latin typeface="Montserrat" panose="00000500000000000000" pitchFamily="50" charset="0"/>
            </a:endParaRPr>
          </a:p>
        </p:txBody>
      </p:sp>
      <p:sp>
        <p:nvSpPr>
          <p:cNvPr id="6" name="Rectangle 1"/>
          <p:cNvSpPr>
            <a:spLocks noChangeArrowheads="1"/>
          </p:cNvSpPr>
          <p:nvPr/>
        </p:nvSpPr>
        <p:spPr bwMode="auto">
          <a:xfrm>
            <a:off x="174964" y="437442"/>
            <a:ext cx="94494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sz="4800" b="1" dirty="0" smtClean="0">
                <a:solidFill>
                  <a:schemeClr val="bg1"/>
                </a:solidFill>
                <a:latin typeface="Montserrat" panose="00000500000000000000" pitchFamily="50" charset="0"/>
              </a:rPr>
              <a:t>SOLUTION</a:t>
            </a:r>
            <a:endParaRPr lang="en-US" altLang="en-US" sz="4800" b="1" dirty="0">
              <a:solidFill>
                <a:schemeClr val="bg1"/>
              </a:solidFill>
              <a:latin typeface="Montserrat" panose="00000500000000000000" pitchFamily="50" charset="0"/>
            </a:endParaRPr>
          </a:p>
        </p:txBody>
      </p:sp>
    </p:spTree>
    <p:extLst>
      <p:ext uri="{BB962C8B-B14F-4D97-AF65-F5344CB8AC3E}">
        <p14:creationId xmlns:p14="http://schemas.microsoft.com/office/powerpoint/2010/main" val="15895651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
            <a:ext cx="12191999" cy="3381377"/>
          </a:xfrm>
          <a:prstGeom prst="rect">
            <a:avLst/>
          </a:prstGeom>
          <a:solidFill>
            <a:srgbClr val="036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1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7972" y="190519"/>
            <a:ext cx="6854370" cy="307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187" name="Rectangle 1"/>
          <p:cNvSpPr>
            <a:spLocks noChangeArrowheads="1"/>
          </p:cNvSpPr>
          <p:nvPr/>
        </p:nvSpPr>
        <p:spPr bwMode="auto">
          <a:xfrm>
            <a:off x="634487" y="3484358"/>
            <a:ext cx="1092302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sz="2000" b="1" dirty="0">
                <a:solidFill>
                  <a:schemeClr val="tx2"/>
                </a:solidFill>
                <a:latin typeface="Montserrat" panose="00000500000000000000" pitchFamily="50" charset="0"/>
              </a:rPr>
              <a:t>Frequency Hopping</a:t>
            </a:r>
            <a:r>
              <a:rPr lang="en-US" altLang="en-US" sz="2000" dirty="0">
                <a:solidFill>
                  <a:schemeClr val="tx2"/>
                </a:solidFill>
                <a:latin typeface="Montserrat" panose="00000500000000000000" pitchFamily="50" charset="0"/>
              </a:rPr>
              <a:t>; The frequency on which information is transmitted is changed for every burst however if there are less than four frequencies in the cell it may not improve the performance significantly.</a:t>
            </a:r>
          </a:p>
          <a:p>
            <a:r>
              <a:rPr lang="en-US" altLang="en-US" sz="2000" dirty="0">
                <a:latin typeface="Montserrat" panose="00000500000000000000" pitchFamily="50" charset="0"/>
              </a:rPr>
              <a:t> </a:t>
            </a:r>
          </a:p>
        </p:txBody>
      </p:sp>
      <p:pic>
        <p:nvPicPr>
          <p:cNvPr id="9318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4399" y="4589888"/>
            <a:ext cx="5283199" cy="1781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6044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
            <a:ext cx="12191999" cy="3381377"/>
          </a:xfrm>
          <a:prstGeom prst="rect">
            <a:avLst/>
          </a:prstGeom>
          <a:solidFill>
            <a:srgbClr val="036F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210" name="Rectangle 1"/>
          <p:cNvSpPr>
            <a:spLocks noChangeArrowheads="1"/>
          </p:cNvSpPr>
          <p:nvPr/>
        </p:nvSpPr>
        <p:spPr bwMode="auto">
          <a:xfrm>
            <a:off x="323737" y="308037"/>
            <a:ext cx="1131955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sz="2000" b="1" dirty="0">
                <a:solidFill>
                  <a:schemeClr val="bg1"/>
                </a:solidFill>
                <a:latin typeface="Montserrat" panose="00000500000000000000" pitchFamily="50" charset="0"/>
              </a:rPr>
              <a:t>Antenna/Space Diversity</a:t>
            </a:r>
            <a:r>
              <a:rPr lang="en-US" altLang="en-US" sz="2000" dirty="0">
                <a:solidFill>
                  <a:schemeClr val="bg1"/>
                </a:solidFill>
                <a:latin typeface="Montserrat" panose="00000500000000000000" pitchFamily="50" charset="0"/>
              </a:rPr>
              <a:t>; Incorporate two separate receiving antenna that are physically </a:t>
            </a:r>
            <a:r>
              <a:rPr lang="en-US" altLang="en-US" sz="2000" dirty="0" err="1">
                <a:solidFill>
                  <a:schemeClr val="bg1"/>
                </a:solidFill>
                <a:latin typeface="Montserrat" panose="00000500000000000000" pitchFamily="50" charset="0"/>
              </a:rPr>
              <a:t>seperated</a:t>
            </a:r>
            <a:r>
              <a:rPr lang="en-US" altLang="en-US" sz="2000" dirty="0">
                <a:solidFill>
                  <a:schemeClr val="bg1"/>
                </a:solidFill>
                <a:latin typeface="Montserrat" panose="00000500000000000000" pitchFamily="50" charset="0"/>
              </a:rPr>
              <a:t>. </a:t>
            </a:r>
            <a:r>
              <a:rPr lang="en-US" altLang="en-US" sz="2000" dirty="0" smtClean="0">
                <a:solidFill>
                  <a:schemeClr val="bg1"/>
                </a:solidFill>
                <a:latin typeface="Montserrat" panose="00000500000000000000" pitchFamily="50" charset="0"/>
              </a:rPr>
              <a:t>Each antenna receives </a:t>
            </a:r>
            <a:r>
              <a:rPr lang="en-US" altLang="en-US" sz="2000" dirty="0">
                <a:solidFill>
                  <a:schemeClr val="bg1"/>
                </a:solidFill>
                <a:latin typeface="Montserrat" panose="00000500000000000000" pitchFamily="50" charset="0"/>
              </a:rPr>
              <a:t>the same radio signal independently and both do not interfere at the same time. The system  chooses the better of the two signals</a:t>
            </a:r>
          </a:p>
        </p:txBody>
      </p:sp>
      <p:pic>
        <p:nvPicPr>
          <p:cNvPr id="942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8710" y="1536667"/>
            <a:ext cx="3827062" cy="2090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4212" name="Rectangle 2"/>
          <p:cNvSpPr>
            <a:spLocks noChangeArrowheads="1"/>
          </p:cNvSpPr>
          <p:nvPr/>
        </p:nvSpPr>
        <p:spPr bwMode="auto">
          <a:xfrm>
            <a:off x="90488" y="3840630"/>
            <a:ext cx="121904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dirty="0">
                <a:latin typeface="Montserrat" panose="00000500000000000000" pitchFamily="50" charset="0"/>
              </a:rPr>
              <a:t> Other network problems and Radio Techniques for mitigation;</a:t>
            </a:r>
          </a:p>
          <a:p>
            <a:r>
              <a:rPr lang="en-US" altLang="en-US" dirty="0">
                <a:latin typeface="Montserrat" panose="00000500000000000000" pitchFamily="50" charset="0"/>
              </a:rPr>
              <a:t> </a:t>
            </a:r>
          </a:p>
        </p:txBody>
      </p:sp>
      <p:sp>
        <p:nvSpPr>
          <p:cNvPr id="94213" name="Rectangle 4"/>
          <p:cNvSpPr>
            <a:spLocks noChangeArrowheads="1"/>
          </p:cNvSpPr>
          <p:nvPr/>
        </p:nvSpPr>
        <p:spPr bwMode="auto">
          <a:xfrm>
            <a:off x="1589"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endParaRPr lang="en-US" altLang="en-US"/>
          </a:p>
        </p:txBody>
      </p:sp>
      <p:sp>
        <p:nvSpPr>
          <p:cNvPr id="94215" name="Rectangle 5"/>
          <p:cNvSpPr>
            <a:spLocks noChangeArrowheads="1"/>
          </p:cNvSpPr>
          <p:nvPr/>
        </p:nvSpPr>
        <p:spPr bwMode="auto">
          <a:xfrm>
            <a:off x="119064" y="4162892"/>
            <a:ext cx="11887201" cy="120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tabLst>
                <a:tab pos="971550" algn="l"/>
              </a:tabLst>
              <a:defRPr>
                <a:solidFill>
                  <a:schemeClr val="tx1"/>
                </a:solidFill>
                <a:latin typeface="Century Gothic" panose="020B0502020202020204" pitchFamily="34" charset="0"/>
                <a:cs typeface="Arial" panose="020B0604020202020204" pitchFamily="34" charset="0"/>
              </a:defRPr>
            </a:lvl1pPr>
            <a:lvl2pPr marL="742950" indent="-285750">
              <a:tabLst>
                <a:tab pos="971550" algn="l"/>
              </a:tabLst>
              <a:defRPr>
                <a:solidFill>
                  <a:schemeClr val="tx1"/>
                </a:solidFill>
                <a:latin typeface="Century Gothic" panose="020B0502020202020204" pitchFamily="34" charset="0"/>
                <a:cs typeface="Arial" panose="020B0604020202020204" pitchFamily="34" charset="0"/>
              </a:defRPr>
            </a:lvl2pPr>
            <a:lvl3pPr marL="1143000" indent="-228600">
              <a:tabLst>
                <a:tab pos="971550" algn="l"/>
              </a:tabLst>
              <a:defRPr>
                <a:solidFill>
                  <a:schemeClr val="tx1"/>
                </a:solidFill>
                <a:latin typeface="Century Gothic" panose="020B0502020202020204" pitchFamily="34" charset="0"/>
                <a:cs typeface="Arial" panose="020B0604020202020204" pitchFamily="34" charset="0"/>
              </a:defRPr>
            </a:lvl3pPr>
            <a:lvl4pPr marL="1600200" indent="-228600">
              <a:tabLst>
                <a:tab pos="971550" algn="l"/>
              </a:tabLst>
              <a:defRPr>
                <a:solidFill>
                  <a:schemeClr val="tx1"/>
                </a:solidFill>
                <a:latin typeface="Century Gothic" panose="020B0502020202020204" pitchFamily="34" charset="0"/>
                <a:cs typeface="Arial" panose="020B0604020202020204" pitchFamily="34" charset="0"/>
              </a:defRPr>
            </a:lvl4pPr>
            <a:lvl5pPr marL="2057400" indent="-228600">
              <a:tabLst>
                <a:tab pos="971550" algn="l"/>
              </a:tabLst>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tabLst>
                <a:tab pos="971550" algn="l"/>
              </a:tabLs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tabLst>
                <a:tab pos="971550" algn="l"/>
              </a:tabLs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tabLst>
                <a:tab pos="971550" algn="l"/>
              </a:tabLs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tabLst>
                <a:tab pos="971550" algn="l"/>
              </a:tabLst>
              <a:defRPr>
                <a:solidFill>
                  <a:schemeClr val="tx1"/>
                </a:solidFill>
                <a:latin typeface="Century Gothic" panose="020B0502020202020204" pitchFamily="34" charset="0"/>
                <a:cs typeface="Arial" panose="020B0604020202020204" pitchFamily="34" charset="0"/>
              </a:defRPr>
            </a:lvl9pPr>
          </a:lstStyle>
          <a:p>
            <a:r>
              <a:rPr lang="en-US" altLang="en-US" b="1" dirty="0">
                <a:latin typeface="Montserrat" panose="00000500000000000000" pitchFamily="50" charset="0"/>
              </a:rPr>
              <a:t>Time dispersion; </a:t>
            </a:r>
            <a:r>
              <a:rPr lang="en-US" altLang="en-US" dirty="0">
                <a:latin typeface="Montserrat" panose="00000500000000000000" pitchFamily="50" charset="0"/>
              </a:rPr>
              <a:t>This is caused by signal reflection of far-away objects such as hills, mountains </a:t>
            </a:r>
            <a:r>
              <a:rPr lang="en-US" altLang="en-US" dirty="0" err="1">
                <a:latin typeface="Montserrat" panose="00000500000000000000" pitchFamily="50" charset="0"/>
              </a:rPr>
              <a:t>e.t.c</a:t>
            </a:r>
            <a:r>
              <a:rPr lang="en-US" altLang="en-US" dirty="0">
                <a:latin typeface="Montserrat" panose="00000500000000000000" pitchFamily="50" charset="0"/>
              </a:rPr>
              <a:t>  .The reflected delayed bits interferes with the direct bits causing inter symbol interference. The bits interfere with each other making it difficult to detect which is the direct bit. </a:t>
            </a:r>
          </a:p>
          <a:p>
            <a:r>
              <a:rPr lang="en-US" altLang="en-US" b="1" dirty="0">
                <a:latin typeface="Montserrat" panose="00000500000000000000" pitchFamily="50" charset="0"/>
              </a:rPr>
              <a:t>Solution;</a:t>
            </a:r>
          </a:p>
        </p:txBody>
      </p:sp>
      <p:sp>
        <p:nvSpPr>
          <p:cNvPr id="94216" name="Rectangle 6"/>
          <p:cNvSpPr>
            <a:spLocks noChangeArrowheads="1"/>
          </p:cNvSpPr>
          <p:nvPr/>
        </p:nvSpPr>
        <p:spPr bwMode="auto">
          <a:xfrm>
            <a:off x="90488" y="5402264"/>
            <a:ext cx="1030174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b="1" dirty="0">
                <a:latin typeface="Montserrat" panose="00000500000000000000" pitchFamily="50" charset="0"/>
              </a:rPr>
              <a:t>Viterbi equalization; </a:t>
            </a:r>
            <a:r>
              <a:rPr lang="en-US" altLang="en-US" dirty="0">
                <a:latin typeface="Montserrat" panose="00000500000000000000" pitchFamily="50" charset="0"/>
              </a:rPr>
              <a:t>The information is sent in burst from the MS to the BTS and transmitted on the time slot. Part of the information in a burst is called a training sequence which is used by the equalizer to determine to determine what was to be received versus what was actually received.</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34544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223" y="0"/>
            <a:ext cx="12214223" cy="3381377"/>
          </a:xfrm>
          <a:prstGeom prst="rect">
            <a:avLst/>
          </a:prstGeom>
          <a:solidFill>
            <a:srgbClr val="036F9D"/>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5234" name="Rectangle 1"/>
          <p:cNvSpPr>
            <a:spLocks noChangeArrowheads="1"/>
          </p:cNvSpPr>
          <p:nvPr/>
        </p:nvSpPr>
        <p:spPr bwMode="auto">
          <a:xfrm>
            <a:off x="505052" y="413415"/>
            <a:ext cx="10816091"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sz="2000" b="1" dirty="0">
                <a:solidFill>
                  <a:schemeClr val="bg1"/>
                </a:solidFill>
                <a:latin typeface="Montserrat" panose="00000500000000000000" pitchFamily="50" charset="0"/>
              </a:rPr>
              <a:t>Time </a:t>
            </a:r>
            <a:r>
              <a:rPr lang="en-US" altLang="en-US" sz="2000" b="1" dirty="0" err="1">
                <a:solidFill>
                  <a:schemeClr val="bg1"/>
                </a:solidFill>
                <a:latin typeface="Montserrat" panose="00000500000000000000" pitchFamily="50" charset="0"/>
              </a:rPr>
              <a:t>Alignment;</a:t>
            </a:r>
            <a:r>
              <a:rPr lang="en-US" altLang="en-US" sz="2000" dirty="0" err="1">
                <a:solidFill>
                  <a:schemeClr val="bg1"/>
                </a:solidFill>
                <a:latin typeface="Montserrat" panose="00000500000000000000" pitchFamily="50" charset="0"/>
              </a:rPr>
              <a:t>This</a:t>
            </a:r>
            <a:r>
              <a:rPr lang="en-US" altLang="en-US" sz="2000" dirty="0">
                <a:solidFill>
                  <a:schemeClr val="bg1"/>
                </a:solidFill>
                <a:latin typeface="Montserrat" panose="00000500000000000000" pitchFamily="50" charset="0"/>
              </a:rPr>
              <a:t> occurs when the MS moves further away from the BTS and the radio signal takes a longer time to arrive. This cause the transmission to slide in to the </a:t>
            </a:r>
            <a:r>
              <a:rPr lang="en-US" altLang="en-US" sz="2000" dirty="0" err="1">
                <a:solidFill>
                  <a:schemeClr val="bg1"/>
                </a:solidFill>
                <a:latin typeface="Montserrat" panose="00000500000000000000" pitchFamily="50" charset="0"/>
              </a:rPr>
              <a:t>neighbour</a:t>
            </a:r>
            <a:r>
              <a:rPr lang="en-US" altLang="en-US" sz="2000" dirty="0">
                <a:solidFill>
                  <a:schemeClr val="bg1"/>
                </a:solidFill>
                <a:latin typeface="Montserrat" panose="00000500000000000000" pitchFamily="50" charset="0"/>
              </a:rPr>
              <a:t> slot.</a:t>
            </a:r>
          </a:p>
          <a:p>
            <a:r>
              <a:rPr lang="en-US" altLang="en-US" sz="2000" dirty="0">
                <a:solidFill>
                  <a:schemeClr val="bg1"/>
                </a:solidFill>
                <a:latin typeface="Montserrat" panose="00000500000000000000" pitchFamily="50" charset="0"/>
              </a:rPr>
              <a:t>Solution;</a:t>
            </a:r>
          </a:p>
          <a:p>
            <a:r>
              <a:rPr lang="en-US" altLang="en-US" sz="2000" b="1" dirty="0">
                <a:solidFill>
                  <a:schemeClr val="bg1"/>
                </a:solidFill>
                <a:latin typeface="Montserrat" panose="00000500000000000000" pitchFamily="50" charset="0"/>
              </a:rPr>
              <a:t>Timing Advance; </a:t>
            </a:r>
            <a:r>
              <a:rPr lang="en-US" altLang="en-US" sz="2000" dirty="0">
                <a:solidFill>
                  <a:schemeClr val="bg1"/>
                </a:solidFill>
                <a:latin typeface="Montserrat" panose="00000500000000000000" pitchFamily="50" charset="0"/>
              </a:rPr>
              <a:t>When a MS is moving away from the BTS, the timing parameter tells the MS to transmit earlier so that the information on each timeslot stays in sequence.</a:t>
            </a:r>
          </a:p>
          <a:p>
            <a:r>
              <a:rPr lang="en-US" altLang="en-US" sz="2000" dirty="0">
                <a:solidFill>
                  <a:schemeClr val="bg1"/>
                </a:solidFill>
                <a:latin typeface="Montserrat" panose="00000500000000000000" pitchFamily="50" charset="0"/>
              </a:rPr>
              <a:t> </a:t>
            </a:r>
          </a:p>
        </p:txBody>
      </p:sp>
      <p:pic>
        <p:nvPicPr>
          <p:cNvPr id="952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583" y="2937672"/>
            <a:ext cx="8631820" cy="2615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799403" y="5553375"/>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5434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
          <p:cNvSpPr>
            <a:spLocks noChangeArrowheads="1"/>
          </p:cNvSpPr>
          <p:nvPr/>
        </p:nvSpPr>
        <p:spPr bwMode="auto">
          <a:xfrm>
            <a:off x="152401" y="533401"/>
            <a:ext cx="11809412"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en-US" b="1" dirty="0"/>
              <a:t>                </a:t>
            </a:r>
            <a:r>
              <a:rPr lang="en-US" dirty="0">
                <a:solidFill>
                  <a:schemeClr val="tx2">
                    <a:lumMod val="50000"/>
                    <a:lumOff val="50000"/>
                  </a:schemeClr>
                </a:solidFill>
              </a:rPr>
              <a:t>Radio Network Planning</a:t>
            </a:r>
          </a:p>
          <a:p>
            <a:pPr>
              <a:defRPr/>
            </a:pPr>
            <a:r>
              <a:rPr lang="en-US" b="1" dirty="0"/>
              <a:t>   </a:t>
            </a:r>
            <a:r>
              <a:rPr lang="en-US" dirty="0">
                <a:solidFill>
                  <a:schemeClr val="tx2"/>
                </a:solidFill>
              </a:rPr>
              <a:t>Radio Network Planning Flow</a:t>
            </a:r>
          </a:p>
          <a:p>
            <a:pPr>
              <a:defRPr/>
            </a:pPr>
            <a:r>
              <a:rPr lang="en-US" b="1" dirty="0">
                <a:solidFill>
                  <a:schemeClr val="tx2"/>
                </a:solidFill>
              </a:rPr>
              <a:t>Preplanning Stage </a:t>
            </a:r>
            <a:r>
              <a:rPr lang="en-US" dirty="0">
                <a:solidFill>
                  <a:schemeClr val="tx2"/>
                </a:solidFill>
              </a:rPr>
              <a:t>- Decides the layout of the future network ,It entails;</a:t>
            </a:r>
          </a:p>
          <a:p>
            <a:pPr>
              <a:defRPr/>
            </a:pPr>
            <a:r>
              <a:rPr lang="en-US" dirty="0">
                <a:solidFill>
                  <a:schemeClr val="tx2"/>
                </a:solidFill>
              </a:rPr>
              <a:t>Traffic and Coverage Analysis – the cell planning process starts with this. The analysis produces information about the geographical area and the expected need for capacity.</a:t>
            </a:r>
          </a:p>
          <a:p>
            <a:pPr>
              <a:defRPr/>
            </a:pPr>
            <a:r>
              <a:rPr lang="en-US" dirty="0">
                <a:solidFill>
                  <a:schemeClr val="tx2"/>
                </a:solidFill>
              </a:rPr>
              <a:t>Information collected includes: </a:t>
            </a:r>
          </a:p>
          <a:p>
            <a:pPr>
              <a:defRPr/>
            </a:pPr>
            <a:r>
              <a:rPr lang="en-US" dirty="0">
                <a:solidFill>
                  <a:schemeClr val="tx2"/>
                </a:solidFill>
              </a:rPr>
              <a:t>. Costs of building the network Capacity of the network</a:t>
            </a:r>
          </a:p>
          <a:p>
            <a:pPr>
              <a:defRPr/>
            </a:pPr>
            <a:r>
              <a:rPr lang="en-US" dirty="0">
                <a:solidFill>
                  <a:schemeClr val="tx2"/>
                </a:solidFill>
              </a:rPr>
              <a:t>. Coverage and location of network elements</a:t>
            </a:r>
          </a:p>
          <a:p>
            <a:pPr>
              <a:defRPr/>
            </a:pPr>
            <a:r>
              <a:rPr lang="en-US" dirty="0">
                <a:solidFill>
                  <a:schemeClr val="tx2"/>
                </a:solidFill>
              </a:rPr>
              <a:t>. Grade of service (max. congestion allowed) </a:t>
            </a:r>
          </a:p>
          <a:p>
            <a:pPr>
              <a:defRPr/>
            </a:pPr>
            <a:r>
              <a:rPr lang="en-US" dirty="0">
                <a:solidFill>
                  <a:schemeClr val="tx2"/>
                </a:solidFill>
              </a:rPr>
              <a:t>. Quality of calls</a:t>
            </a:r>
          </a:p>
          <a:p>
            <a:pPr>
              <a:defRPr/>
            </a:pPr>
            <a:r>
              <a:rPr lang="en-US" dirty="0">
                <a:solidFill>
                  <a:schemeClr val="tx2"/>
                </a:solidFill>
              </a:rPr>
              <a:t>. Further development of the network</a:t>
            </a:r>
          </a:p>
          <a:p>
            <a:pPr>
              <a:defRPr/>
            </a:pPr>
            <a:endParaRPr lang="en-US" dirty="0">
              <a:solidFill>
                <a:schemeClr val="tx2"/>
              </a:solidFill>
            </a:endParaRPr>
          </a:p>
          <a:p>
            <a:pPr>
              <a:defRPr/>
            </a:pPr>
            <a:r>
              <a:rPr lang="en-US" dirty="0">
                <a:solidFill>
                  <a:schemeClr val="tx2"/>
                </a:solidFill>
              </a:rPr>
              <a:t>Population distribution </a:t>
            </a:r>
          </a:p>
          <a:p>
            <a:pPr>
              <a:defRPr/>
            </a:pPr>
            <a:r>
              <a:rPr lang="en-US" dirty="0">
                <a:solidFill>
                  <a:schemeClr val="tx2"/>
                </a:solidFill>
              </a:rPr>
              <a:t>Income distribution in the area </a:t>
            </a:r>
          </a:p>
          <a:p>
            <a:pPr>
              <a:defRPr/>
            </a:pPr>
            <a:r>
              <a:rPr lang="en-US" dirty="0">
                <a:solidFill>
                  <a:schemeClr val="tx2"/>
                </a:solidFill>
              </a:rPr>
              <a:t>Telephone subscription</a:t>
            </a:r>
          </a:p>
          <a:p>
            <a:pPr>
              <a:defRPr/>
            </a:pPr>
            <a:r>
              <a:rPr lang="en-US" dirty="0">
                <a:solidFill>
                  <a:schemeClr val="tx2"/>
                </a:solidFill>
              </a:rPr>
              <a:t>Car usage distribution </a:t>
            </a:r>
          </a:p>
        </p:txBody>
      </p:sp>
      <p:pic>
        <p:nvPicPr>
          <p:cNvPr id="96259"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7585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1" y="46038"/>
            <a:ext cx="9753600" cy="944562"/>
          </a:xfrm>
        </p:spPr>
        <p:txBody>
          <a:bodyPr>
            <a:normAutofit fontScale="90000"/>
          </a:bodyPr>
          <a:lstStyle/>
          <a:p>
            <a:pPr>
              <a:defRPr/>
            </a:pPr>
            <a:r>
              <a:rPr lang="en-US" sz="2000" dirty="0">
                <a:solidFill>
                  <a:schemeClr val="tx2"/>
                </a:solidFill>
              </a:rPr>
              <a:t>Subscription charges, call charges</a:t>
            </a:r>
            <a:r>
              <a:rPr lang="en-US" dirty="0" smtClean="0">
                <a:solidFill>
                  <a:schemeClr val="tx2"/>
                </a:solidFill>
              </a:rPr>
              <a:t/>
            </a:r>
            <a:br>
              <a:rPr lang="en-US" dirty="0" smtClean="0">
                <a:solidFill>
                  <a:schemeClr val="tx2"/>
                </a:solidFill>
              </a:rPr>
            </a:br>
            <a:endParaRPr lang="en-US" dirty="0"/>
          </a:p>
        </p:txBody>
      </p:sp>
      <p:sp>
        <p:nvSpPr>
          <p:cNvPr id="3" name="Content Placeholder 2"/>
          <p:cNvSpPr>
            <a:spLocks noGrp="1"/>
          </p:cNvSpPr>
          <p:nvPr>
            <p:ph idx="1"/>
          </p:nvPr>
        </p:nvSpPr>
        <p:spPr>
          <a:xfrm>
            <a:off x="152401" y="457200"/>
            <a:ext cx="11506200" cy="6019800"/>
          </a:xfrm>
        </p:spPr>
        <p:txBody>
          <a:bodyPr/>
          <a:lstStyle/>
          <a:p>
            <a:pPr>
              <a:defRPr/>
            </a:pPr>
            <a:r>
              <a:rPr lang="en-US" sz="1800" dirty="0">
                <a:solidFill>
                  <a:schemeClr val="tx2"/>
                </a:solidFill>
              </a:rPr>
              <a:t>Simulation/Nominal Cell Plan – planning of subscriber distribution with the aid of planning software. E.g. ASSET, </a:t>
            </a:r>
            <a:r>
              <a:rPr lang="en-US" sz="1800" dirty="0" err="1">
                <a:solidFill>
                  <a:schemeClr val="tx2"/>
                </a:solidFill>
              </a:rPr>
              <a:t>HuaweiUNET</a:t>
            </a:r>
            <a:r>
              <a:rPr lang="en-US" sz="1800" dirty="0">
                <a:solidFill>
                  <a:schemeClr val="tx2"/>
                </a:solidFill>
              </a:rPr>
              <a:t>, </a:t>
            </a:r>
            <a:r>
              <a:rPr lang="en-US" sz="1800" dirty="0" err="1">
                <a:solidFill>
                  <a:schemeClr val="tx2"/>
                </a:solidFill>
              </a:rPr>
              <a:t>Ascom</a:t>
            </a:r>
            <a:r>
              <a:rPr lang="en-US" sz="1800" dirty="0">
                <a:solidFill>
                  <a:schemeClr val="tx2"/>
                </a:solidFill>
              </a:rPr>
              <a:t> TCP, </a:t>
            </a:r>
            <a:r>
              <a:rPr lang="en-US" sz="1800" dirty="0" err="1">
                <a:solidFill>
                  <a:schemeClr val="tx2"/>
                </a:solidFill>
              </a:rPr>
              <a:t>Forsk</a:t>
            </a:r>
            <a:r>
              <a:rPr lang="en-US" sz="1800" dirty="0">
                <a:solidFill>
                  <a:schemeClr val="tx2"/>
                </a:solidFill>
              </a:rPr>
              <a:t> Atoll  </a:t>
            </a:r>
            <a:r>
              <a:rPr lang="en-US" sz="1800" dirty="0" err="1">
                <a:solidFill>
                  <a:schemeClr val="tx2"/>
                </a:solidFill>
              </a:rPr>
              <a:t>e.t.c</a:t>
            </a:r>
            <a:endParaRPr lang="en-US" sz="1800" dirty="0">
              <a:solidFill>
                <a:schemeClr val="tx2"/>
              </a:solidFill>
            </a:endParaRPr>
          </a:p>
          <a:p>
            <a:pPr marL="44450" indent="0">
              <a:buNone/>
              <a:defRPr/>
            </a:pPr>
            <a:r>
              <a:rPr lang="en-US" sz="1800" dirty="0">
                <a:solidFill>
                  <a:schemeClr val="tx2"/>
                </a:solidFill>
              </a:rPr>
              <a:t>At this stage, coverage and interference predictions are </a:t>
            </a:r>
            <a:r>
              <a:rPr lang="en-US" sz="1800" dirty="0" err="1">
                <a:solidFill>
                  <a:schemeClr val="tx2"/>
                </a:solidFill>
              </a:rPr>
              <a:t>started.Coverage</a:t>
            </a:r>
            <a:r>
              <a:rPr lang="en-US" sz="1800" dirty="0">
                <a:solidFill>
                  <a:schemeClr val="tx2"/>
                </a:solidFill>
              </a:rPr>
              <a:t> predictions are made to predict the coverage of the Network to be constructed according to the location and to see if it can meet the subscriber demands.</a:t>
            </a:r>
          </a:p>
          <a:p>
            <a:pPr marL="44450" indent="0">
              <a:buNone/>
              <a:defRPr/>
            </a:pPr>
            <a:r>
              <a:rPr lang="en-US" sz="1800" dirty="0">
                <a:solidFill>
                  <a:schemeClr val="tx2"/>
                </a:solidFill>
              </a:rPr>
              <a:t>Difficulties encountered in preplanning:</a:t>
            </a:r>
          </a:p>
          <a:p>
            <a:pPr>
              <a:defRPr/>
            </a:pPr>
            <a:r>
              <a:rPr lang="en-US" sz="1800" dirty="0">
                <a:solidFill>
                  <a:schemeClr val="tx2"/>
                </a:solidFill>
              </a:rPr>
              <a:t>Complex emission environs/ severely fluctuating signals</a:t>
            </a:r>
          </a:p>
          <a:p>
            <a:pPr>
              <a:defRPr/>
            </a:pPr>
            <a:r>
              <a:rPr lang="en-US" sz="1800" dirty="0">
                <a:solidFill>
                  <a:schemeClr val="tx2"/>
                </a:solidFill>
              </a:rPr>
              <a:t>Severe Interference</a:t>
            </a:r>
          </a:p>
          <a:p>
            <a:pPr>
              <a:defRPr/>
            </a:pPr>
            <a:r>
              <a:rPr lang="en-US" sz="1800" dirty="0">
                <a:solidFill>
                  <a:schemeClr val="tx2"/>
                </a:solidFill>
              </a:rPr>
              <a:t>Limited frequency resources</a:t>
            </a:r>
          </a:p>
          <a:p>
            <a:pPr marL="44450" indent="0">
              <a:buNone/>
              <a:defRPr/>
            </a:pPr>
            <a:r>
              <a:rPr lang="en-US" dirty="0">
                <a:solidFill>
                  <a:schemeClr val="tx2">
                    <a:lumMod val="50000"/>
                    <a:lumOff val="50000"/>
                  </a:schemeClr>
                </a:solidFill>
              </a:rPr>
              <a:t>Planning </a:t>
            </a:r>
            <a:r>
              <a:rPr lang="en-US" dirty="0" smtClean="0">
                <a:solidFill>
                  <a:schemeClr val="tx2">
                    <a:lumMod val="50000"/>
                    <a:lumOff val="50000"/>
                  </a:schemeClr>
                </a:solidFill>
              </a:rPr>
              <a:t>stage</a:t>
            </a:r>
          </a:p>
          <a:p>
            <a:pPr marL="44450" indent="0">
              <a:buNone/>
              <a:defRPr/>
            </a:pPr>
            <a:r>
              <a:rPr lang="en-US" sz="1800" dirty="0">
                <a:solidFill>
                  <a:schemeClr val="tx2"/>
                </a:solidFill>
              </a:rPr>
              <a:t>Site surveys – assess the real environment to determine whether the proposed site is a suitable location.</a:t>
            </a:r>
          </a:p>
          <a:p>
            <a:pPr marL="44450" indent="0">
              <a:buNone/>
              <a:defRPr/>
            </a:pPr>
            <a:r>
              <a:rPr lang="en-US" sz="1800" dirty="0">
                <a:solidFill>
                  <a:schemeClr val="tx2"/>
                </a:solidFill>
              </a:rPr>
              <a:t>Principles of site selection </a:t>
            </a:r>
          </a:p>
          <a:p>
            <a:pPr marL="44450" indent="0">
              <a:buNone/>
              <a:defRPr/>
            </a:pPr>
            <a:r>
              <a:rPr lang="en-US" sz="1800" dirty="0">
                <a:solidFill>
                  <a:schemeClr val="tx2"/>
                </a:solidFill>
              </a:rPr>
              <a:t>Population distribution </a:t>
            </a:r>
          </a:p>
          <a:p>
            <a:pPr>
              <a:defRPr/>
            </a:pPr>
            <a:endParaRPr lang="en-US" dirty="0"/>
          </a:p>
        </p:txBody>
      </p:sp>
      <p:pic>
        <p:nvPicPr>
          <p:cNvPr id="97284"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84444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1" y="76201"/>
            <a:ext cx="11430000" cy="6740525"/>
          </a:xfrm>
          <a:prstGeom prst="rect">
            <a:avLst/>
          </a:prstGeom>
        </p:spPr>
        <p:txBody>
          <a:bodyPr>
            <a:spAutoFit/>
          </a:bodyPr>
          <a:lstStyle/>
          <a:p>
            <a:pPr>
              <a:defRPr/>
            </a:pPr>
            <a:r>
              <a:rPr lang="en-US" dirty="0">
                <a:solidFill>
                  <a:schemeClr val="tx2"/>
                </a:solidFill>
              </a:rPr>
              <a:t>Traffic distribution </a:t>
            </a:r>
          </a:p>
          <a:p>
            <a:pPr>
              <a:defRPr/>
            </a:pPr>
            <a:r>
              <a:rPr lang="en-US" dirty="0">
                <a:solidFill>
                  <a:schemeClr val="tx2"/>
                </a:solidFill>
              </a:rPr>
              <a:t>Subscriber flow direction </a:t>
            </a:r>
          </a:p>
          <a:p>
            <a:pPr>
              <a:defRPr/>
            </a:pPr>
            <a:r>
              <a:rPr lang="en-US" dirty="0">
                <a:solidFill>
                  <a:schemeClr val="tx2"/>
                </a:solidFill>
              </a:rPr>
              <a:t>Surrounding environment</a:t>
            </a:r>
          </a:p>
          <a:p>
            <a:pPr>
              <a:defRPr/>
            </a:pPr>
            <a:r>
              <a:rPr lang="en-US" dirty="0">
                <a:solidFill>
                  <a:schemeClr val="tx2"/>
                </a:solidFill>
              </a:rPr>
              <a:t>Accessibility to site</a:t>
            </a:r>
          </a:p>
          <a:p>
            <a:pPr>
              <a:defRPr/>
            </a:pPr>
            <a:r>
              <a:rPr lang="en-US" dirty="0">
                <a:solidFill>
                  <a:schemeClr val="tx2"/>
                </a:solidFill>
              </a:rPr>
              <a:t>Power supply</a:t>
            </a:r>
          </a:p>
          <a:p>
            <a:pPr>
              <a:defRPr/>
            </a:pPr>
            <a:r>
              <a:rPr lang="en-US" dirty="0">
                <a:solidFill>
                  <a:schemeClr val="tx2"/>
                </a:solidFill>
              </a:rPr>
              <a:t>Signal propagation model</a:t>
            </a:r>
          </a:p>
          <a:p>
            <a:pPr>
              <a:defRPr/>
            </a:pPr>
            <a:endParaRPr lang="en-US" dirty="0">
              <a:solidFill>
                <a:schemeClr val="tx2"/>
              </a:solidFill>
            </a:endParaRPr>
          </a:p>
          <a:p>
            <a:pPr>
              <a:defRPr/>
            </a:pPr>
            <a:r>
              <a:rPr lang="en-US" b="1" dirty="0">
                <a:solidFill>
                  <a:schemeClr val="tx2"/>
                </a:solidFill>
              </a:rPr>
              <a:t>Coverage planning </a:t>
            </a:r>
            <a:r>
              <a:rPr lang="en-US" dirty="0">
                <a:solidFill>
                  <a:schemeClr val="tx2"/>
                </a:solidFill>
              </a:rPr>
              <a:t>– from the coverage predictions made, if the results do not meet the requirements, adjustments need to be made.</a:t>
            </a:r>
          </a:p>
          <a:p>
            <a:pPr marL="285750" indent="-285750">
              <a:buFont typeface="Arial" pitchFamily="34" charset="0"/>
              <a:buChar char="•"/>
              <a:defRPr/>
            </a:pPr>
            <a:r>
              <a:rPr lang="en-US" dirty="0">
                <a:solidFill>
                  <a:schemeClr val="tx2"/>
                </a:solidFill>
              </a:rPr>
              <a:t>When there are subscribers outside the cell coverage area where it is not economical to set up a BTS, broadcast stations should be used.</a:t>
            </a:r>
          </a:p>
          <a:p>
            <a:pPr marL="285750" indent="-285750">
              <a:buFont typeface="Arial" pitchFamily="34" charset="0"/>
              <a:buChar char="•"/>
              <a:defRPr/>
            </a:pPr>
            <a:r>
              <a:rPr lang="en-US" dirty="0">
                <a:solidFill>
                  <a:schemeClr val="tx2"/>
                </a:solidFill>
              </a:rPr>
              <a:t>when the signal in the coverage area is weak or if there is a blind area, the micro cell technique is considered to solve this problem.</a:t>
            </a:r>
          </a:p>
          <a:p>
            <a:pPr>
              <a:defRPr/>
            </a:pPr>
            <a:r>
              <a:rPr lang="en-US" dirty="0">
                <a:solidFill>
                  <a:schemeClr val="tx2"/>
                </a:solidFill>
              </a:rPr>
              <a:t>Micro cells are used in city areas to cover close by areas or distances.</a:t>
            </a:r>
          </a:p>
          <a:p>
            <a:pPr marL="285750" indent="-285750">
              <a:buFont typeface="Arial" pitchFamily="34" charset="0"/>
              <a:buChar char="•"/>
              <a:defRPr/>
            </a:pPr>
            <a:r>
              <a:rPr lang="en-US" dirty="0">
                <a:solidFill>
                  <a:schemeClr val="tx2"/>
                </a:solidFill>
              </a:rPr>
              <a:t>If the cell coverage area does not overlap one another enough, consider increasing the antenna height or the number of BS according to the cell splitting technique.</a:t>
            </a:r>
          </a:p>
          <a:p>
            <a:pPr>
              <a:defRPr/>
            </a:pPr>
            <a:endParaRPr lang="en-US" dirty="0">
              <a:solidFill>
                <a:schemeClr val="tx2"/>
              </a:solidFill>
            </a:endParaRPr>
          </a:p>
          <a:p>
            <a:pPr>
              <a:defRPr/>
            </a:pPr>
            <a:r>
              <a:rPr lang="en-US" b="1" dirty="0">
                <a:solidFill>
                  <a:schemeClr val="tx2"/>
                </a:solidFill>
              </a:rPr>
              <a:t>Cell Splitting </a:t>
            </a:r>
            <a:r>
              <a:rPr lang="en-US" dirty="0">
                <a:solidFill>
                  <a:schemeClr val="tx2"/>
                </a:solidFill>
              </a:rPr>
              <a:t>- Involves splitting of a large </a:t>
            </a:r>
            <a:r>
              <a:rPr lang="en-US" dirty="0" err="1">
                <a:solidFill>
                  <a:schemeClr val="tx2"/>
                </a:solidFill>
              </a:rPr>
              <a:t>omni</a:t>
            </a:r>
            <a:r>
              <a:rPr lang="en-US" dirty="0">
                <a:solidFill>
                  <a:schemeClr val="tx2"/>
                </a:solidFill>
              </a:rPr>
              <a:t>-directional cell/BS into smaller cells and splitting of smaller sector cell into smaller cells.</a:t>
            </a:r>
          </a:p>
          <a:p>
            <a:pPr>
              <a:defRPr/>
            </a:pPr>
            <a:r>
              <a:rPr lang="en-US" dirty="0">
                <a:solidFill>
                  <a:schemeClr val="tx2"/>
                </a:solidFill>
              </a:rPr>
              <a:t>Coverage planning includes selecting the design parameters:</a:t>
            </a:r>
          </a:p>
          <a:p>
            <a:pPr>
              <a:defRPr/>
            </a:pPr>
            <a:r>
              <a:rPr lang="en-US" dirty="0">
                <a:solidFill>
                  <a:schemeClr val="tx2"/>
                </a:solidFill>
              </a:rPr>
              <a:t>Antenna height (Above ground) ,Antenna azimuth angle ,Antenna gain, tilt ,BS height above sea level ,BS </a:t>
            </a:r>
            <a:r>
              <a:rPr lang="en-US" dirty="0" err="1">
                <a:solidFill>
                  <a:schemeClr val="tx2"/>
                </a:solidFill>
              </a:rPr>
              <a:t>type,Propagation</a:t>
            </a:r>
            <a:r>
              <a:rPr lang="en-US" dirty="0">
                <a:solidFill>
                  <a:schemeClr val="tx2"/>
                </a:solidFill>
              </a:rPr>
              <a:t> models(Cost 231 HATA </a:t>
            </a:r>
            <a:r>
              <a:rPr lang="en-US" dirty="0" err="1">
                <a:solidFill>
                  <a:schemeClr val="tx2"/>
                </a:solidFill>
              </a:rPr>
              <a:t>model,Okumura</a:t>
            </a:r>
            <a:r>
              <a:rPr lang="en-US" dirty="0">
                <a:solidFill>
                  <a:schemeClr val="tx2"/>
                </a:solidFill>
              </a:rPr>
              <a:t> HATA </a:t>
            </a:r>
            <a:r>
              <a:rPr lang="en-US" dirty="0" err="1">
                <a:solidFill>
                  <a:schemeClr val="tx2"/>
                </a:solidFill>
              </a:rPr>
              <a:t>model,Cost</a:t>
            </a:r>
            <a:r>
              <a:rPr lang="en-US" dirty="0">
                <a:solidFill>
                  <a:schemeClr val="tx2"/>
                </a:solidFill>
              </a:rPr>
              <a:t> 231 </a:t>
            </a:r>
            <a:r>
              <a:rPr lang="en-US" dirty="0" err="1">
                <a:solidFill>
                  <a:schemeClr val="tx2"/>
                </a:solidFill>
              </a:rPr>
              <a:t>Wallish</a:t>
            </a:r>
            <a:r>
              <a:rPr lang="en-US" dirty="0">
                <a:solidFill>
                  <a:schemeClr val="tx2"/>
                </a:solidFill>
              </a:rPr>
              <a:t> Ikegami models </a:t>
            </a:r>
            <a:r>
              <a:rPr lang="en-US" dirty="0" err="1">
                <a:solidFill>
                  <a:schemeClr val="tx2"/>
                </a:solidFill>
              </a:rPr>
              <a:t>e.t.c</a:t>
            </a:r>
            <a:r>
              <a:rPr lang="en-US" dirty="0">
                <a:solidFill>
                  <a:schemeClr val="tx2"/>
                </a:solidFill>
              </a:rPr>
              <a:t>) and Transmitter output power</a:t>
            </a:r>
          </a:p>
          <a:p>
            <a:pPr>
              <a:defRPr/>
            </a:pPr>
            <a:endParaRPr lang="en-US" dirty="0">
              <a:solidFill>
                <a:schemeClr val="tx2"/>
              </a:solidFill>
            </a:endParaRPr>
          </a:p>
        </p:txBody>
      </p:sp>
      <p:pic>
        <p:nvPicPr>
          <p:cNvPr id="98307"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29469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3"/>
          <p:cNvSpPr>
            <a:spLocks noChangeArrowheads="1"/>
          </p:cNvSpPr>
          <p:nvPr/>
        </p:nvSpPr>
        <p:spPr bwMode="auto">
          <a:xfrm>
            <a:off x="228601" y="228601"/>
            <a:ext cx="11049000"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90488">
              <a:defRPr>
                <a:solidFill>
                  <a:schemeClr val="tx1"/>
                </a:solidFill>
                <a:latin typeface="Century Gothic" panose="020B0502020202020204" pitchFamily="34" charset="0"/>
                <a:cs typeface="Arial" panose="020B0604020202020204" pitchFamily="34" charset="0"/>
              </a:defRPr>
            </a:lvl5pPr>
            <a:lvl6pPr marL="547688"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1004888"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1462088"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1919288"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lvl="4"/>
            <a:r>
              <a:rPr lang="en-US" altLang="en-US">
                <a:solidFill>
                  <a:schemeClr val="tx2"/>
                </a:solidFill>
              </a:rPr>
              <a:t>Capacity Planning – capacity analysis helps to make reasonable investment decisions.</a:t>
            </a:r>
          </a:p>
          <a:p>
            <a:r>
              <a:rPr lang="en-US" altLang="en-US">
                <a:solidFill>
                  <a:schemeClr val="tx2"/>
                </a:solidFill>
              </a:rPr>
              <a:t>Consider: income, telephone subscription, economic development of the area, population distribution.</a:t>
            </a:r>
          </a:p>
          <a:p>
            <a:r>
              <a:rPr lang="en-US" altLang="en-US">
                <a:solidFill>
                  <a:schemeClr val="tx2"/>
                </a:solidFill>
              </a:rPr>
              <a:t>Traffic of each subscriber is considered. Traffic is the usage of channels and it is measured in Erlangs.</a:t>
            </a:r>
          </a:p>
          <a:p>
            <a:r>
              <a:rPr lang="en-US" altLang="en-US">
                <a:solidFill>
                  <a:schemeClr val="tx2"/>
                </a:solidFill>
              </a:rPr>
              <a:t>The traffic a cell can carry depends on the number of traffic channels available and the acceptable probability that the system is congested (GoS) – no. of unsuccessful calls. </a:t>
            </a:r>
          </a:p>
          <a:p>
            <a:r>
              <a:rPr lang="en-US" altLang="en-US">
                <a:solidFill>
                  <a:schemeClr val="tx2"/>
                </a:solidFill>
              </a:rPr>
              <a:t>To calculate the number of subscriber=Traffic that 1 cell can offer (Acell) / Traffic per subscriber(A sub) or otherwise explained as below;</a:t>
            </a:r>
          </a:p>
          <a:p>
            <a:endParaRPr lang="en-US" altLang="en-US">
              <a:solidFill>
                <a:schemeClr val="tx2"/>
              </a:solidFill>
            </a:endParaRPr>
          </a:p>
          <a:p>
            <a:r>
              <a:rPr lang="en-US" altLang="en-US">
                <a:solidFill>
                  <a:schemeClr val="tx2"/>
                </a:solidFill>
              </a:rPr>
              <a:t>1 Subscriber is assumed to require 1 Traffic Channel for his voice call.</a:t>
            </a:r>
          </a:p>
          <a:p>
            <a:r>
              <a:rPr lang="en-US" altLang="en-US">
                <a:solidFill>
                  <a:schemeClr val="tx2"/>
                </a:solidFill>
              </a:rPr>
              <a:t>From Erlang table1 Subscriber will use 0.02 Erlang on that 1 TCH.</a:t>
            </a:r>
          </a:p>
          <a:p>
            <a:endParaRPr lang="en-US" altLang="en-US">
              <a:solidFill>
                <a:schemeClr val="tx2"/>
              </a:solidFill>
            </a:endParaRPr>
          </a:p>
          <a:p>
            <a:r>
              <a:rPr lang="en-US" altLang="en-US">
                <a:solidFill>
                  <a:schemeClr val="tx2"/>
                </a:solidFill>
              </a:rPr>
              <a:t>With this,</a:t>
            </a:r>
          </a:p>
          <a:p>
            <a:r>
              <a:rPr lang="en-US" altLang="en-US">
                <a:solidFill>
                  <a:schemeClr val="tx2"/>
                </a:solidFill>
              </a:rPr>
              <a:t> it’s easier to know numbers of traffic channels X subscriber will require by first calculating the amount of erlangs X subscribers will generate</a:t>
            </a:r>
            <a:r>
              <a:rPr lang="en-US" altLang="en-US"/>
              <a:t>.</a:t>
            </a:r>
          </a:p>
          <a:p>
            <a:endParaRPr lang="en-US" altLang="en-US"/>
          </a:p>
          <a:p>
            <a:endParaRPr lang="en-US" altLang="en-US"/>
          </a:p>
        </p:txBody>
      </p:sp>
      <p:pic>
        <p:nvPicPr>
          <p:cNvPr id="99331"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86865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457200"/>
            <a:ext cx="9753600" cy="990600"/>
          </a:xfrm>
        </p:spPr>
        <p:txBody>
          <a:bodyPr>
            <a:normAutofit fontScale="90000"/>
          </a:bodyPr>
          <a:lstStyle/>
          <a:p>
            <a:pPr>
              <a:defRPr/>
            </a:pPr>
            <a:r>
              <a:rPr lang="en-US" dirty="0"/>
              <a:t> </a:t>
            </a:r>
            <a:br>
              <a:rPr lang="en-US" dirty="0"/>
            </a:br>
            <a:r>
              <a:rPr lang="en-US" sz="3100" dirty="0" err="1">
                <a:solidFill>
                  <a:schemeClr val="tx2">
                    <a:lumMod val="50000"/>
                    <a:lumOff val="50000"/>
                  </a:schemeClr>
                </a:solidFill>
              </a:rPr>
              <a:t>Erlang</a:t>
            </a:r>
            <a:r>
              <a:rPr lang="en-US" sz="3100" dirty="0">
                <a:solidFill>
                  <a:schemeClr val="tx2">
                    <a:lumMod val="50000"/>
                    <a:lumOff val="50000"/>
                  </a:schemeClr>
                </a:solidFill>
              </a:rPr>
              <a:t> B Table</a:t>
            </a:r>
            <a:r>
              <a:rPr lang="en-US" b="1" dirty="0"/>
              <a:t/>
            </a:r>
            <a:br>
              <a:rPr lang="en-US" b="1" dirty="0"/>
            </a:br>
            <a:endParaRPr lang="en-US" dirty="0"/>
          </a:p>
        </p:txBody>
      </p:sp>
      <p:sp>
        <p:nvSpPr>
          <p:cNvPr id="3" name="Content Placeholder 2"/>
          <p:cNvSpPr>
            <a:spLocks noGrp="1"/>
          </p:cNvSpPr>
          <p:nvPr>
            <p:ph idx="1"/>
          </p:nvPr>
        </p:nvSpPr>
        <p:spPr>
          <a:xfrm>
            <a:off x="838201" y="990600"/>
            <a:ext cx="10363200" cy="5257800"/>
          </a:xfrm>
        </p:spPr>
        <p:txBody>
          <a:bodyPr/>
          <a:lstStyle/>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a:defRPr/>
            </a:pPr>
            <a:endParaRPr lang="en-US" dirty="0"/>
          </a:p>
          <a:p>
            <a:pPr>
              <a:defRPr/>
            </a:pPr>
            <a:endParaRPr lang="en-US" dirty="0" smtClean="0"/>
          </a:p>
          <a:p>
            <a:pPr marL="44450" indent="0">
              <a:buNone/>
              <a:defRPr/>
            </a:pPr>
            <a:r>
              <a:rPr lang="en-US" sz="1800" dirty="0">
                <a:solidFill>
                  <a:schemeClr val="tx2"/>
                </a:solidFill>
              </a:rPr>
              <a:t>Radio Parameter Planning ;It involves Handover/cell reselection parameters, Idle mode parameters, MAIO/HSN parameters, cell attribute parameters </a:t>
            </a:r>
            <a:r>
              <a:rPr lang="en-US" sz="1800" dirty="0" err="1">
                <a:solidFill>
                  <a:schemeClr val="tx2"/>
                </a:solidFill>
              </a:rPr>
              <a:t>e.t.c</a:t>
            </a:r>
            <a:endParaRPr lang="en-US" sz="1800" dirty="0">
              <a:solidFill>
                <a:schemeClr val="tx2"/>
              </a:solidFill>
            </a:endParaRPr>
          </a:p>
        </p:txBody>
      </p:sp>
      <p:pic>
        <p:nvPicPr>
          <p:cNvPr id="1003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1" y="990600"/>
            <a:ext cx="102870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0357"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81508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651000" y="0"/>
            <a:ext cx="10541000" cy="6858000"/>
          </a:xfrm>
          <a:prstGeom prst="rect">
            <a:avLst/>
          </a:prstGeom>
          <a:blipFill dpi="0" rotWithShape="1">
            <a:blip r:embed="rId2">
              <a:alphaModFix amt="2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p:cNvSpPr/>
          <p:nvPr/>
        </p:nvSpPr>
        <p:spPr>
          <a:xfrm>
            <a:off x="0" y="0"/>
            <a:ext cx="8001000" cy="68580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9799403" y="5378822"/>
            <a:ext cx="1884596" cy="1130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49250" y="572353"/>
            <a:ext cx="11353800" cy="63500"/>
          </a:xfrm>
          <a:prstGeom prst="rect">
            <a:avLst/>
          </a:prstGeom>
          <a:solidFill>
            <a:srgbClr val="036F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8" name="Rectangle 7"/>
          <p:cNvSpPr/>
          <p:nvPr/>
        </p:nvSpPr>
        <p:spPr>
          <a:xfrm>
            <a:off x="8123238" y="210146"/>
            <a:ext cx="4068762" cy="338554"/>
          </a:xfrm>
          <a:prstGeom prst="rect">
            <a:avLst/>
          </a:prstGeom>
        </p:spPr>
        <p:txBody>
          <a:bodyPr wrap="square">
            <a:spAutoFit/>
          </a:bodyPr>
          <a:lstStyle/>
          <a:p>
            <a:r>
              <a:rPr lang="en-US" sz="1600" i="1" dirty="0" smtClean="0">
                <a:latin typeface="Montserrat" panose="00000500000000000000" pitchFamily="50" charset="0"/>
              </a:rPr>
              <a:t>Technology Pathway from 1G to 4G</a:t>
            </a:r>
            <a:endParaRPr lang="en-US" sz="1600" i="1" dirty="0">
              <a:latin typeface="Montserrat" panose="00000500000000000000" pitchFamily="50" charset="0"/>
            </a:endParaRPr>
          </a:p>
        </p:txBody>
      </p:sp>
      <p:sp>
        <p:nvSpPr>
          <p:cNvPr id="2" name="TextBox 1"/>
          <p:cNvSpPr txBox="1"/>
          <p:nvPr/>
        </p:nvSpPr>
        <p:spPr>
          <a:xfrm>
            <a:off x="263525" y="800100"/>
            <a:ext cx="7346950" cy="6771084"/>
          </a:xfrm>
          <a:prstGeom prst="rect">
            <a:avLst/>
          </a:prstGeom>
          <a:noFill/>
        </p:spPr>
        <p:txBody>
          <a:bodyPr wrap="square" rtlCol="0">
            <a:spAutoFit/>
          </a:bodyPr>
          <a:lstStyle/>
          <a:p>
            <a:pPr algn="just"/>
            <a:r>
              <a:rPr lang="en-US" altLang="en-US" sz="2800" b="1" dirty="0" smtClean="0">
                <a:solidFill>
                  <a:schemeClr val="bg1"/>
                </a:solidFill>
                <a:latin typeface="Montserrat" panose="00000500000000000000" pitchFamily="50" charset="0"/>
              </a:rPr>
              <a:t>Terms;</a:t>
            </a:r>
          </a:p>
          <a:p>
            <a:pPr algn="just"/>
            <a:r>
              <a:rPr lang="en-US" altLang="en-US" sz="1400" dirty="0" smtClean="0">
                <a:solidFill>
                  <a:schemeClr val="bg1"/>
                </a:solidFill>
                <a:latin typeface="Montserrat" panose="00000500000000000000" pitchFamily="50" charset="0"/>
              </a:rPr>
              <a:t>   NMT - Nordic Mobile telephony</a:t>
            </a:r>
          </a:p>
          <a:p>
            <a:pPr algn="just"/>
            <a:r>
              <a:rPr lang="en-US" altLang="en-US" sz="1400" dirty="0" smtClean="0">
                <a:solidFill>
                  <a:schemeClr val="bg1"/>
                </a:solidFill>
                <a:latin typeface="Montserrat" panose="00000500000000000000" pitchFamily="50" charset="0"/>
              </a:rPr>
              <a:t>   TACS – 	Total Access Communication System</a:t>
            </a:r>
          </a:p>
          <a:p>
            <a:pPr algn="just"/>
            <a:r>
              <a:rPr lang="en-US" altLang="en-US" sz="1400" dirty="0" smtClean="0">
                <a:solidFill>
                  <a:schemeClr val="bg1"/>
                </a:solidFill>
                <a:latin typeface="Montserrat" panose="00000500000000000000" pitchFamily="50" charset="0"/>
              </a:rPr>
              <a:t>   AMPS - Advanced Mobile Phone Systems</a:t>
            </a:r>
          </a:p>
          <a:p>
            <a:pPr algn="just"/>
            <a:r>
              <a:rPr lang="en-US" altLang="en-US" sz="1400" dirty="0" smtClean="0">
                <a:solidFill>
                  <a:schemeClr val="bg1"/>
                </a:solidFill>
                <a:latin typeface="Montserrat" panose="00000500000000000000" pitchFamily="50" charset="0"/>
              </a:rPr>
              <a:t>   GSM - Global System for Mobile Communication</a:t>
            </a:r>
          </a:p>
          <a:p>
            <a:pPr algn="just"/>
            <a:r>
              <a:rPr lang="en-US" altLang="en-US" sz="1400" dirty="0" smtClean="0">
                <a:solidFill>
                  <a:schemeClr val="bg1"/>
                </a:solidFill>
                <a:latin typeface="Montserrat" panose="00000500000000000000" pitchFamily="50" charset="0"/>
              </a:rPr>
              <a:t>   GPRS - General Packet Radio System</a:t>
            </a:r>
          </a:p>
          <a:p>
            <a:pPr algn="just"/>
            <a:r>
              <a:rPr lang="en-US" altLang="en-US" sz="1400" dirty="0" smtClean="0">
                <a:solidFill>
                  <a:schemeClr val="bg1"/>
                </a:solidFill>
                <a:latin typeface="Montserrat" panose="00000500000000000000" pitchFamily="50" charset="0"/>
              </a:rPr>
              <a:t>   EDGE - Enhanced Data Rate for GSM Evolution</a:t>
            </a:r>
          </a:p>
          <a:p>
            <a:pPr algn="just"/>
            <a:r>
              <a:rPr lang="en-US" altLang="en-US" sz="1400" dirty="0" smtClean="0">
                <a:solidFill>
                  <a:schemeClr val="bg1"/>
                </a:solidFill>
                <a:latin typeface="Montserrat" panose="00000500000000000000" pitchFamily="50" charset="0"/>
              </a:rPr>
              <a:t>   TDMA - Time Division Multiple Access</a:t>
            </a:r>
          </a:p>
          <a:p>
            <a:pPr algn="just"/>
            <a:r>
              <a:rPr lang="en-US" altLang="en-US" sz="1400" dirty="0" smtClean="0">
                <a:solidFill>
                  <a:schemeClr val="bg1"/>
                </a:solidFill>
                <a:latin typeface="Montserrat" panose="00000500000000000000" pitchFamily="50" charset="0"/>
              </a:rPr>
              <a:t>   CDMA - Code Division Multiple Access</a:t>
            </a:r>
          </a:p>
          <a:p>
            <a:pPr algn="just"/>
            <a:r>
              <a:rPr lang="en-US" altLang="en-US" sz="1400" dirty="0" smtClean="0">
                <a:solidFill>
                  <a:schemeClr val="bg1"/>
                </a:solidFill>
                <a:latin typeface="Montserrat" panose="00000500000000000000" pitchFamily="50" charset="0"/>
              </a:rPr>
              <a:t>   WCDMA - Wideband Code Division Multiple Access</a:t>
            </a:r>
          </a:p>
          <a:p>
            <a:pPr algn="just"/>
            <a:r>
              <a:rPr lang="en-US" altLang="en-US" sz="1400" dirty="0" smtClean="0">
                <a:solidFill>
                  <a:schemeClr val="bg1"/>
                </a:solidFill>
                <a:latin typeface="Montserrat" panose="00000500000000000000" pitchFamily="50" charset="0"/>
              </a:rPr>
              <a:t>   TD-SCDMA - Time Division Synchronous Code Division Multiple Access</a:t>
            </a:r>
          </a:p>
          <a:p>
            <a:pPr algn="just"/>
            <a:r>
              <a:rPr lang="en-US" altLang="en-US" sz="1400" dirty="0" smtClean="0">
                <a:solidFill>
                  <a:schemeClr val="bg1"/>
                </a:solidFill>
                <a:latin typeface="Montserrat" panose="00000500000000000000" pitchFamily="50" charset="0"/>
              </a:rPr>
              <a:t>   HSPA - High Speed Packet Access</a:t>
            </a:r>
          </a:p>
          <a:p>
            <a:pPr algn="just"/>
            <a:r>
              <a:rPr lang="en-US" altLang="en-US" sz="1400" dirty="0" smtClean="0">
                <a:solidFill>
                  <a:schemeClr val="bg1"/>
                </a:solidFill>
                <a:latin typeface="Montserrat" panose="00000500000000000000" pitchFamily="50" charset="0"/>
              </a:rPr>
              <a:t>   HSUPA  –  High Speed Uplink Packet Access</a:t>
            </a:r>
          </a:p>
          <a:p>
            <a:pPr algn="just"/>
            <a:r>
              <a:rPr lang="en-US" altLang="en-US" sz="1400" dirty="0" smtClean="0">
                <a:solidFill>
                  <a:schemeClr val="bg1"/>
                </a:solidFill>
                <a:latin typeface="Montserrat" panose="00000500000000000000" pitchFamily="50" charset="0"/>
              </a:rPr>
              <a:t>   HSDPA - High Speed Downlink Packet Access</a:t>
            </a:r>
          </a:p>
          <a:p>
            <a:pPr algn="just"/>
            <a:r>
              <a:rPr lang="en-US" altLang="en-US" sz="1400" dirty="0" smtClean="0">
                <a:solidFill>
                  <a:schemeClr val="bg1"/>
                </a:solidFill>
                <a:latin typeface="Montserrat" panose="00000500000000000000" pitchFamily="50" charset="0"/>
              </a:rPr>
              <a:t>   LTE - Long term Evolution</a:t>
            </a:r>
          </a:p>
          <a:p>
            <a:pPr algn="just"/>
            <a:endParaRPr lang="en-US" altLang="en-US" sz="1400" dirty="0" smtClean="0">
              <a:solidFill>
                <a:schemeClr val="bg1"/>
              </a:solidFill>
              <a:latin typeface="Montserrat" panose="00000500000000000000" pitchFamily="50" charset="0"/>
            </a:endParaRPr>
          </a:p>
          <a:p>
            <a:pPr algn="just"/>
            <a:r>
              <a:rPr lang="en-US" altLang="en-US" sz="1400" b="1" dirty="0" smtClean="0">
                <a:solidFill>
                  <a:schemeClr val="bg1"/>
                </a:solidFill>
                <a:latin typeface="Montserrat" panose="00000500000000000000" pitchFamily="50" charset="0"/>
              </a:rPr>
              <a:t>MODES OF COMMUNICATION</a:t>
            </a:r>
          </a:p>
          <a:p>
            <a:pPr algn="just"/>
            <a:r>
              <a:rPr lang="en-US" altLang="en-US" sz="1400" dirty="0" smtClean="0">
                <a:solidFill>
                  <a:schemeClr val="bg1"/>
                </a:solidFill>
                <a:latin typeface="Montserrat" panose="00000500000000000000" pitchFamily="50" charset="0"/>
              </a:rPr>
              <a:t>Simplex Mode – signal travels in one direction alone. It is a point to multipoint mode of communication. E.g. radio and TV stations</a:t>
            </a:r>
          </a:p>
          <a:p>
            <a:pPr algn="just"/>
            <a:r>
              <a:rPr lang="en-US" altLang="en-US" sz="1400" dirty="0" smtClean="0">
                <a:solidFill>
                  <a:schemeClr val="bg1"/>
                </a:solidFill>
                <a:latin typeface="Montserrat" panose="00000500000000000000" pitchFamily="50" charset="0"/>
              </a:rPr>
              <a:t>Half Duplex – signal is propagated to and fro along one frequency. E.g. </a:t>
            </a:r>
            <a:r>
              <a:rPr lang="en-US" altLang="en-US" sz="1400" dirty="0" err="1" smtClean="0">
                <a:solidFill>
                  <a:schemeClr val="bg1"/>
                </a:solidFill>
                <a:latin typeface="Montserrat" panose="00000500000000000000" pitchFamily="50" charset="0"/>
              </a:rPr>
              <a:t>Walkie</a:t>
            </a:r>
            <a:r>
              <a:rPr lang="en-US" altLang="en-US" sz="1400" dirty="0" smtClean="0">
                <a:solidFill>
                  <a:schemeClr val="bg1"/>
                </a:solidFill>
                <a:latin typeface="Montserrat" panose="00000500000000000000" pitchFamily="50" charset="0"/>
              </a:rPr>
              <a:t> talkie</a:t>
            </a:r>
          </a:p>
          <a:p>
            <a:pPr algn="just"/>
            <a:r>
              <a:rPr lang="en-US" altLang="en-US" sz="1400" dirty="0" smtClean="0">
                <a:solidFill>
                  <a:schemeClr val="bg1"/>
                </a:solidFill>
                <a:latin typeface="Montserrat" panose="00000500000000000000" pitchFamily="50" charset="0"/>
              </a:rPr>
              <a:t>Full Duplex – signals are propagated to and fro but along different frequency channels</a:t>
            </a:r>
          </a:p>
          <a:p>
            <a:pPr algn="just"/>
            <a:endParaRPr lang="en-US" altLang="en-US" sz="1400" dirty="0" smtClean="0">
              <a:solidFill>
                <a:schemeClr val="bg1"/>
              </a:solidFill>
              <a:latin typeface="Montserrat" panose="00000500000000000000" pitchFamily="50" charset="0"/>
            </a:endParaRPr>
          </a:p>
          <a:p>
            <a:pPr algn="just"/>
            <a:endParaRPr lang="en-US" altLang="en-US" sz="1400" dirty="0" smtClean="0">
              <a:solidFill>
                <a:schemeClr val="bg1"/>
              </a:solidFill>
              <a:latin typeface="Montserrat" panose="00000500000000000000" pitchFamily="50" charset="0"/>
            </a:endParaRPr>
          </a:p>
          <a:p>
            <a:pPr algn="just"/>
            <a:endParaRPr lang="en-US" altLang="en-US" sz="1400" dirty="0" smtClean="0">
              <a:solidFill>
                <a:schemeClr val="bg1"/>
              </a:solidFill>
              <a:latin typeface="Montserrat" panose="00000500000000000000" pitchFamily="50" charset="0"/>
            </a:endParaRPr>
          </a:p>
          <a:p>
            <a:pPr algn="just"/>
            <a:endParaRPr lang="en-US" altLang="en-US" sz="1400" dirty="0" smtClean="0">
              <a:solidFill>
                <a:schemeClr val="bg1"/>
              </a:solidFill>
              <a:latin typeface="Montserrat" panose="00000500000000000000" pitchFamily="50" charset="0"/>
            </a:endParaRPr>
          </a:p>
          <a:p>
            <a:pPr algn="just"/>
            <a:endParaRPr lang="en-US" altLang="en-US" sz="1400" dirty="0" smtClean="0">
              <a:solidFill>
                <a:schemeClr val="bg1"/>
              </a:solidFill>
              <a:latin typeface="Montserrat" panose="00000500000000000000" pitchFamily="50" charset="0"/>
            </a:endParaRPr>
          </a:p>
          <a:p>
            <a:pPr algn="just"/>
            <a:endParaRPr lang="en-US" altLang="en-US" sz="1400" dirty="0" smtClean="0">
              <a:solidFill>
                <a:schemeClr val="bg1"/>
              </a:solidFill>
              <a:latin typeface="Montserrat" panose="00000500000000000000" pitchFamily="50" charset="0"/>
            </a:endParaRPr>
          </a:p>
          <a:p>
            <a:pPr algn="just"/>
            <a:endParaRPr lang="en-US" altLang="en-US" sz="1400" dirty="0" smtClean="0">
              <a:solidFill>
                <a:schemeClr val="bg1"/>
              </a:solidFill>
              <a:latin typeface="Montserrat" panose="00000500000000000000" pitchFamily="50" charset="0"/>
            </a:endParaRPr>
          </a:p>
        </p:txBody>
      </p:sp>
      <p:sp>
        <p:nvSpPr>
          <p:cNvPr id="9" name="Rectangle 8"/>
          <p:cNvSpPr/>
          <p:nvPr/>
        </p:nvSpPr>
        <p:spPr>
          <a:xfrm flipV="1">
            <a:off x="349250" y="572353"/>
            <a:ext cx="7651750" cy="558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solidFill>
                <a:schemeClr val="bg1"/>
              </a:solidFill>
            </a:endParaRPr>
          </a:p>
        </p:txBody>
      </p:sp>
    </p:spTree>
    <p:extLst>
      <p:ext uri="{BB962C8B-B14F-4D97-AF65-F5344CB8AC3E}">
        <p14:creationId xmlns:p14="http://schemas.microsoft.com/office/powerpoint/2010/main" val="140848838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464" y="152401"/>
            <a:ext cx="11917363" cy="7324725"/>
          </a:xfrm>
          <a:prstGeom prst="rect">
            <a:avLst/>
          </a:prstGeom>
        </p:spPr>
        <p:txBody>
          <a:bodyPr>
            <a:spAutoFit/>
          </a:bodyPr>
          <a:lstStyle/>
          <a:p>
            <a:pPr marL="91440" lvl="4" indent="-285750" algn="just">
              <a:buFont typeface="Arial" pitchFamily="34" charset="0"/>
              <a:buChar char="•"/>
              <a:defRPr/>
            </a:pPr>
            <a:r>
              <a:rPr lang="en-US" dirty="0">
                <a:solidFill>
                  <a:schemeClr val="tx2"/>
                </a:solidFill>
              </a:rPr>
              <a:t> Frequency Planning - using radio channels of the same frequency in the cells of different coverage areas ,Towns and villages rich in capacity/ subscribers use 4/12 reuse pattern</a:t>
            </a:r>
            <a:endParaRPr lang="en-US" sz="1400" dirty="0">
              <a:solidFill>
                <a:schemeClr val="tx2"/>
              </a:solidFill>
            </a:endParaRPr>
          </a:p>
          <a:p>
            <a:pPr algn="just">
              <a:defRPr/>
            </a:pPr>
            <a:r>
              <a:rPr lang="en-US" dirty="0">
                <a:solidFill>
                  <a:schemeClr val="tx2"/>
                </a:solidFill>
              </a:rPr>
              <a:t>Big and middle sized cities – 3/9 reuse pattern</a:t>
            </a:r>
          </a:p>
          <a:p>
            <a:pPr marL="91440" lvl="4" indent="-285750" algn="just">
              <a:buFont typeface="Arial" pitchFamily="34" charset="0"/>
              <a:buChar char="•"/>
              <a:defRPr/>
            </a:pPr>
            <a:r>
              <a:rPr lang="en-US" dirty="0">
                <a:solidFill>
                  <a:schemeClr val="tx2"/>
                </a:solidFill>
              </a:rPr>
              <a:t>LAC Planning – the planner presents the allocation and resource application of the</a:t>
            </a:r>
            <a:endParaRPr lang="en-US" sz="1400" dirty="0">
              <a:solidFill>
                <a:schemeClr val="tx2"/>
              </a:solidFill>
            </a:endParaRPr>
          </a:p>
          <a:p>
            <a:pPr algn="just">
              <a:defRPr/>
            </a:pPr>
            <a:r>
              <a:rPr lang="en-US" dirty="0">
                <a:solidFill>
                  <a:schemeClr val="tx2"/>
                </a:solidFill>
              </a:rPr>
              <a:t>LAC based on network structure and scale</a:t>
            </a:r>
            <a:endParaRPr lang="en-US" sz="1400" dirty="0">
              <a:solidFill>
                <a:schemeClr val="tx2"/>
              </a:solidFill>
            </a:endParaRPr>
          </a:p>
          <a:p>
            <a:pPr marL="91440" lvl="4" indent="-285750" algn="just">
              <a:buFont typeface="Arial" pitchFamily="34" charset="0"/>
              <a:buChar char="•"/>
              <a:defRPr/>
            </a:pPr>
            <a:r>
              <a:rPr lang="en-US" dirty="0">
                <a:solidFill>
                  <a:schemeClr val="tx2"/>
                </a:solidFill>
              </a:rPr>
              <a:t>Cell Data Making – Configure the relevant data for each BS cell</a:t>
            </a:r>
            <a:endParaRPr lang="en-US" sz="1400" dirty="0">
              <a:solidFill>
                <a:schemeClr val="tx2"/>
              </a:solidFill>
            </a:endParaRPr>
          </a:p>
          <a:p>
            <a:pPr>
              <a:defRPr/>
            </a:pPr>
            <a:r>
              <a:rPr lang="en-US" dirty="0">
                <a:solidFill>
                  <a:schemeClr val="tx2"/>
                </a:solidFill>
              </a:rPr>
              <a:t>Cell attribute parameter</a:t>
            </a:r>
          </a:p>
          <a:p>
            <a:pPr>
              <a:defRPr/>
            </a:pPr>
            <a:r>
              <a:rPr lang="en-US" dirty="0">
                <a:solidFill>
                  <a:schemeClr val="tx2"/>
                </a:solidFill>
              </a:rPr>
              <a:t>Cell handover band selection Channel allocation algorism selection</a:t>
            </a:r>
          </a:p>
          <a:p>
            <a:pPr>
              <a:defRPr/>
            </a:pPr>
            <a:r>
              <a:rPr lang="en-US" dirty="0">
                <a:solidFill>
                  <a:schemeClr val="tx2"/>
                </a:solidFill>
              </a:rPr>
              <a:t>If to use frequency hopping, power control or DTX</a:t>
            </a:r>
          </a:p>
          <a:p>
            <a:pPr marL="285750" indent="-285750">
              <a:buFont typeface="Arial" pitchFamily="34" charset="0"/>
              <a:buChar char="•"/>
              <a:defRPr/>
            </a:pPr>
            <a:r>
              <a:rPr lang="en-US" dirty="0">
                <a:solidFill>
                  <a:schemeClr val="tx2"/>
                </a:solidFill>
              </a:rPr>
              <a:t> Cutover/Launch - system installation and commissioning and testing are performed    </a:t>
            </a:r>
          </a:p>
          <a:p>
            <a:pPr>
              <a:defRPr/>
            </a:pPr>
            <a:r>
              <a:rPr lang="en-US" dirty="0">
                <a:solidFill>
                  <a:schemeClr val="tx2"/>
                </a:solidFill>
              </a:rPr>
              <a:t>  following the planning stage.</a:t>
            </a:r>
          </a:p>
          <a:p>
            <a:pPr marL="285750" indent="-285750">
              <a:buFont typeface="Arial" pitchFamily="34" charset="0"/>
              <a:buChar char="•"/>
              <a:defRPr/>
            </a:pPr>
            <a:r>
              <a:rPr lang="en-US" dirty="0">
                <a:solidFill>
                  <a:schemeClr val="tx2"/>
                </a:solidFill>
              </a:rPr>
              <a:t> Network Monitoring and Optimization – the system is continually evaluated to determine how well it  </a:t>
            </a:r>
          </a:p>
          <a:p>
            <a:pPr>
              <a:defRPr/>
            </a:pPr>
            <a:r>
              <a:rPr lang="en-US" dirty="0">
                <a:solidFill>
                  <a:schemeClr val="tx2"/>
                </a:solidFill>
              </a:rPr>
              <a:t>   meets the demand. Frequent optimization and adjustment is needed as subscribers increase.</a:t>
            </a:r>
          </a:p>
          <a:p>
            <a:pPr>
              <a:defRPr/>
            </a:pPr>
            <a:endParaRPr lang="en-US" b="1" dirty="0"/>
          </a:p>
          <a:p>
            <a:pPr>
              <a:defRPr/>
            </a:pPr>
            <a:r>
              <a:rPr lang="en-US" sz="2400" b="1" dirty="0">
                <a:solidFill>
                  <a:schemeClr val="tx2">
                    <a:lumMod val="50000"/>
                    <a:lumOff val="50000"/>
                  </a:schemeClr>
                </a:solidFill>
              </a:rPr>
              <a:t>Link Budget</a:t>
            </a:r>
          </a:p>
          <a:p>
            <a:pPr>
              <a:defRPr/>
            </a:pPr>
            <a:r>
              <a:rPr lang="en-US" dirty="0">
                <a:solidFill>
                  <a:schemeClr val="tx2"/>
                </a:solidFill>
              </a:rPr>
              <a:t>It’s used to balance uplink and downlink. </a:t>
            </a:r>
          </a:p>
          <a:p>
            <a:pPr>
              <a:defRPr/>
            </a:pPr>
            <a:r>
              <a:rPr lang="en-US" b="1" dirty="0">
                <a:solidFill>
                  <a:schemeClr val="tx2"/>
                </a:solidFill>
              </a:rPr>
              <a:t>PBTS= PMS + G a -Kb</a:t>
            </a:r>
          </a:p>
          <a:p>
            <a:pPr>
              <a:defRPr/>
            </a:pPr>
            <a:r>
              <a:rPr lang="en-US" dirty="0">
                <a:solidFill>
                  <a:schemeClr val="tx2"/>
                </a:solidFill>
              </a:rPr>
              <a:t>PBTS= BTS Power</a:t>
            </a:r>
          </a:p>
          <a:p>
            <a:pPr>
              <a:defRPr/>
            </a:pPr>
            <a:r>
              <a:rPr lang="en-US" dirty="0">
                <a:solidFill>
                  <a:schemeClr val="tx2"/>
                </a:solidFill>
              </a:rPr>
              <a:t>PMS = MS Power</a:t>
            </a:r>
          </a:p>
          <a:p>
            <a:pPr>
              <a:defRPr/>
            </a:pPr>
            <a:r>
              <a:rPr lang="en-US" dirty="0">
                <a:solidFill>
                  <a:schemeClr val="tx2"/>
                </a:solidFill>
              </a:rPr>
              <a:t>G a =</a:t>
            </a:r>
          </a:p>
          <a:p>
            <a:pPr>
              <a:defRPr/>
            </a:pPr>
            <a:r>
              <a:rPr lang="en-US" dirty="0">
                <a:solidFill>
                  <a:schemeClr val="tx2"/>
                </a:solidFill>
              </a:rPr>
              <a:t>Antenna Gain</a:t>
            </a:r>
          </a:p>
          <a:p>
            <a:pPr>
              <a:defRPr/>
            </a:pPr>
            <a:r>
              <a:rPr lang="en-US" dirty="0">
                <a:solidFill>
                  <a:schemeClr val="tx2"/>
                </a:solidFill>
              </a:rPr>
              <a:t>Kb = Losses</a:t>
            </a:r>
          </a:p>
          <a:p>
            <a:pPr>
              <a:defRPr/>
            </a:pPr>
            <a:endParaRPr lang="en-US" b="1" dirty="0">
              <a:solidFill>
                <a:schemeClr val="tx2"/>
              </a:solidFill>
            </a:endParaRPr>
          </a:p>
          <a:p>
            <a:pPr>
              <a:defRPr/>
            </a:pPr>
            <a:endParaRPr lang="en-US" dirty="0"/>
          </a:p>
          <a:p>
            <a:pPr algn="just">
              <a:defRPr/>
            </a:pPr>
            <a:endParaRPr lang="en-US" dirty="0"/>
          </a:p>
          <a:p>
            <a:pPr algn="just">
              <a:defRPr/>
            </a:pPr>
            <a:endParaRPr lang="en-US" sz="1400" dirty="0"/>
          </a:p>
        </p:txBody>
      </p:sp>
      <p:pic>
        <p:nvPicPr>
          <p:cNvPr id="101379"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40274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1"/>
          <p:cNvSpPr>
            <a:spLocks noChangeArrowheads="1"/>
          </p:cNvSpPr>
          <p:nvPr/>
        </p:nvSpPr>
        <p:spPr bwMode="auto">
          <a:xfrm>
            <a:off x="133351" y="533401"/>
            <a:ext cx="11201400" cy="590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a:solidFill>
                  <a:schemeClr val="tx2"/>
                </a:solidFill>
              </a:rPr>
              <a:t>A link budget is the accounting of all of the gains and losses from the transmitter, through the medium (free space, cable, waveguide, fiber, etc.) to the receiver in a telecommunication system. It accounts for the attenuation of the transmitted signal due to propagation, as well as the antenna gains , feeder/cable loss and miscellaneous losses. Randomly varying channel gains such as fading are taken into account by adding some margin depending on the anticipated severity of its effects. The amount of margin required can be reduced by the use of mitigating techniques such as antenna diversity and frequency hopping.</a:t>
            </a:r>
          </a:p>
          <a:p>
            <a:r>
              <a:rPr lang="en-US" altLang="en-US">
                <a:solidFill>
                  <a:schemeClr val="tx2"/>
                </a:solidFill>
              </a:rPr>
              <a:t>A simple link budget equation looks like this:</a:t>
            </a:r>
          </a:p>
          <a:p>
            <a:r>
              <a:rPr lang="en-US" altLang="en-US">
                <a:solidFill>
                  <a:schemeClr val="tx2"/>
                </a:solidFill>
              </a:rPr>
              <a:t>Received Power (dBm) = Transmitted Power (dBm) + Gains ( dB) − Losses (dB) VSWR (Voltage Standing Wave Ratio)</a:t>
            </a:r>
          </a:p>
          <a:p>
            <a:r>
              <a:rPr lang="en-US" altLang="en-US">
                <a:solidFill>
                  <a:schemeClr val="tx2"/>
                </a:solidFill>
              </a:rPr>
              <a:t>VSWR=input/ output. VSWR tolerable value=1.15</a:t>
            </a:r>
          </a:p>
          <a:p>
            <a:endParaRPr lang="en-US" altLang="en-US">
              <a:solidFill>
                <a:schemeClr val="tx2"/>
              </a:solidFill>
            </a:endParaRPr>
          </a:p>
          <a:p>
            <a:r>
              <a:rPr lang="en-US" altLang="en-US">
                <a:solidFill>
                  <a:schemeClr val="tx2"/>
                </a:solidFill>
              </a:rPr>
              <a:t>Tool for Test/correction:   Site Master</a:t>
            </a:r>
          </a:p>
          <a:p>
            <a:endParaRPr lang="en-US" altLang="en-US">
              <a:solidFill>
                <a:schemeClr val="tx2"/>
              </a:solidFill>
            </a:endParaRPr>
          </a:p>
          <a:p>
            <a:r>
              <a:rPr lang="en-US" altLang="en-US">
                <a:solidFill>
                  <a:schemeClr val="tx2"/>
                </a:solidFill>
              </a:rPr>
              <a:t>Site Survey Engineering</a:t>
            </a:r>
            <a:r>
              <a:rPr lang="en-US" altLang="en-US" b="1">
                <a:solidFill>
                  <a:schemeClr val="tx2"/>
                </a:solidFill>
              </a:rPr>
              <a:t>: </a:t>
            </a:r>
            <a:r>
              <a:rPr lang="en-US" altLang="en-US">
                <a:solidFill>
                  <a:schemeClr val="tx2"/>
                </a:solidFill>
              </a:rPr>
              <a:t>It involves the process to assess the real environment to determine whether </a:t>
            </a:r>
          </a:p>
          <a:p>
            <a:r>
              <a:rPr lang="en-US" altLang="en-US">
                <a:solidFill>
                  <a:schemeClr val="tx2"/>
                </a:solidFill>
              </a:rPr>
              <a:t>the proposed site is in a suitable location(After nominal cell planning). A nominal coordinate is given for an Engineer to carry out his survey.</a:t>
            </a:r>
          </a:p>
          <a:p>
            <a:endParaRPr lang="en-US" altLang="en-US">
              <a:solidFill>
                <a:schemeClr val="tx2"/>
              </a:solidFill>
            </a:endParaRPr>
          </a:p>
          <a:p>
            <a:r>
              <a:rPr lang="en-US" altLang="en-US">
                <a:solidFill>
                  <a:schemeClr val="tx2"/>
                </a:solidFill>
              </a:rPr>
              <a:t>We have 2 types of survey namely; </a:t>
            </a:r>
          </a:p>
          <a:p>
            <a:r>
              <a:rPr lang="en-US" altLang="en-US">
                <a:solidFill>
                  <a:schemeClr val="tx2"/>
                </a:solidFill>
              </a:rPr>
              <a:t>Preliminary survey and Detailed survey.</a:t>
            </a:r>
          </a:p>
          <a:p>
            <a:endParaRPr lang="en-US" altLang="en-US">
              <a:solidFill>
                <a:schemeClr val="tx2"/>
              </a:solidFill>
            </a:endParaRPr>
          </a:p>
        </p:txBody>
      </p:sp>
      <p:pic>
        <p:nvPicPr>
          <p:cNvPr id="102403"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74818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26" y="1"/>
            <a:ext cx="11811000" cy="6740307"/>
          </a:xfrm>
          <a:prstGeom prst="rect">
            <a:avLst/>
          </a:prstGeom>
        </p:spPr>
        <p:txBody>
          <a:bodyPr>
            <a:spAutoFit/>
          </a:bodyPr>
          <a:lstStyle/>
          <a:p>
            <a:pPr>
              <a:defRPr/>
            </a:pPr>
            <a:r>
              <a:rPr lang="en-US" b="1" dirty="0">
                <a:solidFill>
                  <a:schemeClr val="tx2"/>
                </a:solidFill>
              </a:rPr>
              <a:t>In preliminary survey</a:t>
            </a:r>
            <a:r>
              <a:rPr lang="en-US" dirty="0">
                <a:solidFill>
                  <a:schemeClr val="tx2"/>
                </a:solidFill>
              </a:rPr>
              <a:t>; It is done randomly for a given area. Its the first stage of survey and the survey </a:t>
            </a:r>
          </a:p>
          <a:p>
            <a:pPr>
              <a:defRPr/>
            </a:pPr>
            <a:r>
              <a:rPr lang="en-US" dirty="0">
                <a:solidFill>
                  <a:schemeClr val="tx2"/>
                </a:solidFill>
              </a:rPr>
              <a:t> must have at least two candidates for any point given.</a:t>
            </a:r>
          </a:p>
          <a:p>
            <a:pPr>
              <a:defRPr/>
            </a:pPr>
            <a:r>
              <a:rPr lang="en-US" b="1" dirty="0">
                <a:solidFill>
                  <a:schemeClr val="tx2"/>
                </a:solidFill>
              </a:rPr>
              <a:t> Detailed survey; </a:t>
            </a:r>
            <a:r>
              <a:rPr lang="en-US" dirty="0">
                <a:solidFill>
                  <a:schemeClr val="tx2"/>
                </a:solidFill>
              </a:rPr>
              <a:t>comes after deciding on the sites to use, after ITP getting list from </a:t>
            </a:r>
          </a:p>
          <a:p>
            <a:pPr>
              <a:defRPr/>
            </a:pPr>
            <a:r>
              <a:rPr lang="en-US" dirty="0">
                <a:solidFill>
                  <a:schemeClr val="tx2"/>
                </a:solidFill>
              </a:rPr>
              <a:t>  customers, Site Types(Indoor or Outdoor),Site ID, Site Name, Types of antenna and network </a:t>
            </a:r>
          </a:p>
          <a:p>
            <a:pPr>
              <a:defRPr/>
            </a:pPr>
            <a:r>
              <a:rPr lang="en-US" dirty="0">
                <a:solidFill>
                  <a:schemeClr val="tx2"/>
                </a:solidFill>
              </a:rPr>
              <a:t>  capacity/site configuration.</a:t>
            </a:r>
          </a:p>
          <a:p>
            <a:pPr>
              <a:defRPr/>
            </a:pPr>
            <a:r>
              <a:rPr lang="en-US" b="1" dirty="0">
                <a:solidFill>
                  <a:schemeClr val="tx2"/>
                </a:solidFill>
              </a:rPr>
              <a:t>Types of sites </a:t>
            </a:r>
          </a:p>
          <a:p>
            <a:pPr marL="285750" indent="-285750">
              <a:buFont typeface="Arial" pitchFamily="34" charset="0"/>
              <a:buChar char="•"/>
              <a:defRPr/>
            </a:pPr>
            <a:r>
              <a:rPr lang="en-US" dirty="0">
                <a:solidFill>
                  <a:schemeClr val="tx2"/>
                </a:solidFill>
              </a:rPr>
              <a:t>   New tower(Green field or new location)</a:t>
            </a:r>
          </a:p>
          <a:p>
            <a:pPr marL="285750" indent="-285750">
              <a:buFont typeface="Arial" pitchFamily="34" charset="0"/>
              <a:buChar char="•"/>
              <a:defRPr/>
            </a:pPr>
            <a:r>
              <a:rPr lang="en-US" dirty="0">
                <a:solidFill>
                  <a:schemeClr val="tx2"/>
                </a:solidFill>
              </a:rPr>
              <a:t>   Roof top(especially in urban areas)</a:t>
            </a:r>
          </a:p>
          <a:p>
            <a:pPr marL="285750" indent="-285750">
              <a:buFont typeface="Arial" pitchFamily="34" charset="0"/>
              <a:buChar char="•"/>
              <a:defRPr/>
            </a:pPr>
            <a:r>
              <a:rPr lang="en-US" dirty="0">
                <a:solidFill>
                  <a:schemeClr val="tx2"/>
                </a:solidFill>
              </a:rPr>
              <a:t>   Collocation(An existing tower of an operator).</a:t>
            </a:r>
          </a:p>
          <a:p>
            <a:pPr marL="285750" indent="-285750">
              <a:buFont typeface="Arial" pitchFamily="34" charset="0"/>
              <a:buChar char="•"/>
              <a:defRPr/>
            </a:pPr>
            <a:r>
              <a:rPr lang="en-US" dirty="0">
                <a:solidFill>
                  <a:schemeClr val="tx2"/>
                </a:solidFill>
              </a:rPr>
              <a:t>  Visiting Target areas(Schools, mosques, hospitals, market </a:t>
            </a:r>
            <a:r>
              <a:rPr lang="en-US" dirty="0" err="1">
                <a:solidFill>
                  <a:schemeClr val="tx2"/>
                </a:solidFill>
              </a:rPr>
              <a:t>e.t.c</a:t>
            </a:r>
            <a:r>
              <a:rPr lang="en-US" dirty="0">
                <a:solidFill>
                  <a:schemeClr val="tx2"/>
                </a:solidFill>
              </a:rPr>
              <a:t>)</a:t>
            </a:r>
          </a:p>
          <a:p>
            <a:pPr>
              <a:defRPr/>
            </a:pPr>
            <a:r>
              <a:rPr lang="en-US" dirty="0">
                <a:solidFill>
                  <a:schemeClr val="tx2"/>
                </a:solidFill>
              </a:rPr>
              <a:t>Azimuth taken based on target areas,(Antenna type, Antenna height, Structure support, Antenna model, </a:t>
            </a:r>
          </a:p>
          <a:p>
            <a:pPr>
              <a:defRPr/>
            </a:pPr>
            <a:r>
              <a:rPr lang="en-US" dirty="0">
                <a:solidFill>
                  <a:schemeClr val="tx2"/>
                </a:solidFill>
              </a:rPr>
              <a:t>Antenna quantity, Antenna height on structure with altitude, Antenna tilt, Terrain, population and  </a:t>
            </a:r>
          </a:p>
          <a:p>
            <a:pPr>
              <a:defRPr/>
            </a:pPr>
            <a:r>
              <a:rPr lang="en-US" dirty="0">
                <a:solidFill>
                  <a:schemeClr val="tx2"/>
                </a:solidFill>
              </a:rPr>
              <a:t>comprehensive analysis of every other observations). </a:t>
            </a:r>
          </a:p>
          <a:p>
            <a:pPr>
              <a:defRPr/>
            </a:pPr>
            <a:r>
              <a:rPr lang="en-US" dirty="0">
                <a:solidFill>
                  <a:schemeClr val="tx2"/>
                </a:solidFill>
              </a:rPr>
              <a:t>Also Coordinates of search area is needed.</a:t>
            </a:r>
          </a:p>
          <a:p>
            <a:pPr>
              <a:defRPr/>
            </a:pPr>
            <a:r>
              <a:rPr lang="en-US" dirty="0">
                <a:solidFill>
                  <a:schemeClr val="tx2"/>
                </a:solidFill>
              </a:rPr>
              <a:t>panoramic view pictures in all direction and Pictures of each candidate</a:t>
            </a:r>
          </a:p>
          <a:p>
            <a:pPr>
              <a:defRPr/>
            </a:pPr>
            <a:r>
              <a:rPr lang="en-US" dirty="0">
                <a:solidFill>
                  <a:schemeClr val="tx2"/>
                </a:solidFill>
              </a:rPr>
              <a:t>  </a:t>
            </a:r>
            <a:r>
              <a:rPr lang="en-US" b="1" dirty="0">
                <a:solidFill>
                  <a:schemeClr val="tx2"/>
                </a:solidFill>
              </a:rPr>
              <a:t>NB; Check out for possible obstructions, access roads and other Radio stations Ensure  </a:t>
            </a:r>
          </a:p>
          <a:p>
            <a:pPr>
              <a:defRPr/>
            </a:pPr>
            <a:r>
              <a:rPr lang="en-US" b="1" dirty="0">
                <a:solidFill>
                  <a:schemeClr val="tx2"/>
                </a:solidFill>
              </a:rPr>
              <a:t>  sand, clay or rocky areas are avoided.</a:t>
            </a:r>
          </a:p>
          <a:p>
            <a:pPr>
              <a:defRPr/>
            </a:pPr>
            <a:r>
              <a:rPr lang="en-US" dirty="0">
                <a:solidFill>
                  <a:schemeClr val="tx2"/>
                </a:solidFill>
              </a:rPr>
              <a:t>  For roof tops, weak building should be avoided, Confirm enough space for equipment, know the position of their power supply and earthling system.</a:t>
            </a:r>
          </a:p>
          <a:p>
            <a:pPr>
              <a:defRPr/>
            </a:pPr>
            <a:r>
              <a:rPr lang="en-US" dirty="0">
                <a:solidFill>
                  <a:schemeClr val="tx2"/>
                </a:solidFill>
              </a:rPr>
              <a:t>  For collocation sites, ensure there are enough space for your outdoor and indoor units.</a:t>
            </a:r>
          </a:p>
          <a:p>
            <a:pPr>
              <a:defRPr/>
            </a:pPr>
            <a:r>
              <a:rPr lang="en-US" dirty="0">
                <a:solidFill>
                  <a:schemeClr val="tx2"/>
                </a:solidFill>
              </a:rPr>
              <a:t>  The final report can be output to Search area form(SAF),Preliminary site survey report </a:t>
            </a:r>
          </a:p>
          <a:p>
            <a:pPr>
              <a:defRPr/>
            </a:pPr>
            <a:r>
              <a:rPr lang="en-US" dirty="0">
                <a:solidFill>
                  <a:schemeClr val="tx2"/>
                </a:solidFill>
              </a:rPr>
              <a:t>  (PSSR), Final site survey report(FSSR).</a:t>
            </a:r>
          </a:p>
          <a:p>
            <a:pPr>
              <a:defRPr/>
            </a:pPr>
            <a:endParaRPr lang="en-US" dirty="0"/>
          </a:p>
          <a:p>
            <a:pPr>
              <a:defRPr/>
            </a:pPr>
            <a:r>
              <a:rPr lang="en-US" dirty="0"/>
              <a:t> </a:t>
            </a:r>
          </a:p>
        </p:txBody>
      </p:sp>
      <p:pic>
        <p:nvPicPr>
          <p:cNvPr id="103427"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81952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1" y="228601"/>
            <a:ext cx="11353800" cy="6186309"/>
          </a:xfrm>
          <a:prstGeom prst="rect">
            <a:avLst/>
          </a:prstGeom>
        </p:spPr>
        <p:txBody>
          <a:bodyPr>
            <a:spAutoFit/>
          </a:bodyPr>
          <a:lstStyle/>
          <a:p>
            <a:pPr>
              <a:defRPr/>
            </a:pPr>
            <a:r>
              <a:rPr lang="en-US" b="1" dirty="0">
                <a:solidFill>
                  <a:schemeClr val="tx2"/>
                </a:solidFill>
              </a:rPr>
              <a:t>Tools required;</a:t>
            </a:r>
          </a:p>
          <a:p>
            <a:pPr marL="285750" indent="-285750">
              <a:buFont typeface="Arial" pitchFamily="34" charset="0"/>
              <a:buChar char="•"/>
              <a:defRPr/>
            </a:pPr>
            <a:r>
              <a:rPr lang="en-US" dirty="0">
                <a:solidFill>
                  <a:schemeClr val="tx2"/>
                </a:solidFill>
              </a:rPr>
              <a:t>  Software includes Digital Map </a:t>
            </a:r>
          </a:p>
          <a:p>
            <a:pPr marL="285750" indent="-285750">
              <a:buFont typeface="Arial" pitchFamily="34" charset="0"/>
              <a:buChar char="•"/>
              <a:defRPr/>
            </a:pPr>
            <a:r>
              <a:rPr lang="en-US" dirty="0">
                <a:solidFill>
                  <a:schemeClr val="tx2"/>
                </a:solidFill>
              </a:rPr>
              <a:t>  MapInfo </a:t>
            </a:r>
          </a:p>
          <a:p>
            <a:pPr marL="285750" indent="-285750">
              <a:buFont typeface="Arial" pitchFamily="34" charset="0"/>
              <a:buChar char="•"/>
              <a:defRPr/>
            </a:pPr>
            <a:r>
              <a:rPr lang="en-US" dirty="0">
                <a:solidFill>
                  <a:schemeClr val="tx2"/>
                </a:solidFill>
              </a:rPr>
              <a:t>  Google earth </a:t>
            </a:r>
          </a:p>
          <a:p>
            <a:pPr marL="285750" indent="-285750">
              <a:buFont typeface="Arial" pitchFamily="34" charset="0"/>
              <a:buChar char="•"/>
              <a:defRPr/>
            </a:pPr>
            <a:r>
              <a:rPr lang="en-US" dirty="0">
                <a:solidFill>
                  <a:schemeClr val="tx2"/>
                </a:solidFill>
              </a:rPr>
              <a:t>  Hardware includes;</a:t>
            </a:r>
          </a:p>
          <a:p>
            <a:pPr marL="285750" indent="-285750">
              <a:buFont typeface="Arial" pitchFamily="34" charset="0"/>
              <a:buChar char="•"/>
              <a:defRPr/>
            </a:pPr>
            <a:r>
              <a:rPr lang="en-US" dirty="0">
                <a:solidFill>
                  <a:schemeClr val="tx2"/>
                </a:solidFill>
              </a:rPr>
              <a:t>  Digital Camera for taking pictures</a:t>
            </a:r>
          </a:p>
          <a:p>
            <a:pPr marL="285750" indent="-285750">
              <a:buFont typeface="Arial" pitchFamily="34" charset="0"/>
              <a:buChar char="•"/>
              <a:defRPr/>
            </a:pPr>
            <a:r>
              <a:rPr lang="en-US" dirty="0">
                <a:solidFill>
                  <a:schemeClr val="tx2"/>
                </a:solidFill>
              </a:rPr>
              <a:t>  Survey GPS for tracing and marking location (It helps in taking coordinates, your reference point on earth surface.)</a:t>
            </a:r>
          </a:p>
          <a:p>
            <a:pPr marL="285750" indent="-285750">
              <a:buFont typeface="Arial" pitchFamily="34" charset="0"/>
              <a:buChar char="•"/>
              <a:defRPr/>
            </a:pPr>
            <a:r>
              <a:rPr lang="en-US" dirty="0">
                <a:solidFill>
                  <a:schemeClr val="tx2"/>
                </a:solidFill>
              </a:rPr>
              <a:t>  Compass for getting directions (Antenna orientation/azimuth). </a:t>
            </a:r>
          </a:p>
          <a:p>
            <a:pPr marL="285750" indent="-285750">
              <a:buFont typeface="Arial" pitchFamily="34" charset="0"/>
              <a:buChar char="•"/>
              <a:defRPr/>
            </a:pPr>
            <a:r>
              <a:rPr lang="en-US" dirty="0">
                <a:solidFill>
                  <a:schemeClr val="tx2"/>
                </a:solidFill>
              </a:rPr>
              <a:t>  Altimeter can give an accurate measurement of altitude.</a:t>
            </a:r>
          </a:p>
          <a:p>
            <a:pPr marL="285750" indent="-285750">
              <a:buFont typeface="Arial" pitchFamily="34" charset="0"/>
              <a:buChar char="•"/>
              <a:defRPr/>
            </a:pPr>
            <a:r>
              <a:rPr lang="en-US" dirty="0">
                <a:solidFill>
                  <a:schemeClr val="tx2"/>
                </a:solidFill>
              </a:rPr>
              <a:t>  Tape rule for measuring distance</a:t>
            </a:r>
          </a:p>
          <a:p>
            <a:pPr marL="285750" indent="-285750">
              <a:buFont typeface="Arial" pitchFamily="34" charset="0"/>
              <a:buChar char="•"/>
              <a:defRPr/>
            </a:pPr>
            <a:r>
              <a:rPr lang="en-US" dirty="0">
                <a:solidFill>
                  <a:schemeClr val="tx2"/>
                </a:solidFill>
              </a:rPr>
              <a:t>  Binoculars for viewing environment and microwave link and other far distance objects. </a:t>
            </a:r>
          </a:p>
          <a:p>
            <a:pPr marL="285750" indent="-285750">
              <a:buFont typeface="Arial" pitchFamily="34" charset="0"/>
              <a:buChar char="•"/>
              <a:defRPr/>
            </a:pPr>
            <a:r>
              <a:rPr lang="en-US" dirty="0">
                <a:solidFill>
                  <a:schemeClr val="tx2"/>
                </a:solidFill>
              </a:rPr>
              <a:t>  Laser meter is used to measure height of buildings, trees and towers.</a:t>
            </a:r>
          </a:p>
          <a:p>
            <a:pPr marL="285750" indent="-285750">
              <a:buFont typeface="Arial" pitchFamily="34" charset="0"/>
              <a:buChar char="•"/>
              <a:defRPr/>
            </a:pPr>
            <a:r>
              <a:rPr lang="en-US" dirty="0">
                <a:solidFill>
                  <a:schemeClr val="tx2"/>
                </a:solidFill>
              </a:rPr>
              <a:t>  Laptop for easy storage and transfer of information on camera and also battery and charger </a:t>
            </a:r>
          </a:p>
          <a:p>
            <a:pPr>
              <a:defRPr/>
            </a:pPr>
            <a:r>
              <a:rPr lang="en-US" dirty="0">
                <a:solidFill>
                  <a:schemeClr val="tx2"/>
                </a:solidFill>
              </a:rPr>
              <a:t>  is a necessity</a:t>
            </a:r>
            <a:r>
              <a:rPr lang="en-US" dirty="0"/>
              <a:t>.</a:t>
            </a:r>
          </a:p>
          <a:p>
            <a:pPr>
              <a:defRPr/>
            </a:pPr>
            <a:endParaRPr lang="en-US" b="1" dirty="0"/>
          </a:p>
          <a:p>
            <a:pPr>
              <a:defRPr/>
            </a:pPr>
            <a:r>
              <a:rPr lang="en-US" b="1" dirty="0">
                <a:solidFill>
                  <a:schemeClr val="tx2"/>
                </a:solidFill>
              </a:rPr>
              <a:t>Site Configuration</a:t>
            </a:r>
            <a:r>
              <a:rPr lang="en-US" dirty="0">
                <a:solidFill>
                  <a:schemeClr val="tx2"/>
                </a:solidFill>
              </a:rPr>
              <a:t>; Site configuration is determined by the type of service we want to render to a particular area. Capacity of a site will determine the </a:t>
            </a:r>
            <a:r>
              <a:rPr lang="en-US" dirty="0" err="1">
                <a:solidFill>
                  <a:schemeClr val="tx2"/>
                </a:solidFill>
              </a:rPr>
              <a:t>nos</a:t>
            </a:r>
            <a:r>
              <a:rPr lang="en-US" dirty="0">
                <a:solidFill>
                  <a:schemeClr val="tx2"/>
                </a:solidFill>
              </a:rPr>
              <a:t> of </a:t>
            </a:r>
            <a:r>
              <a:rPr lang="en-US" dirty="0" err="1">
                <a:solidFill>
                  <a:schemeClr val="tx2"/>
                </a:solidFill>
              </a:rPr>
              <a:t>TRx</a:t>
            </a:r>
            <a:r>
              <a:rPr lang="en-US" dirty="0">
                <a:solidFill>
                  <a:schemeClr val="tx2"/>
                </a:solidFill>
              </a:rPr>
              <a:t> to be used on a site(per cell basis).</a:t>
            </a:r>
          </a:p>
          <a:p>
            <a:pPr>
              <a:defRPr/>
            </a:pPr>
            <a:r>
              <a:rPr lang="en-US" dirty="0">
                <a:solidFill>
                  <a:schemeClr val="tx2"/>
                </a:solidFill>
              </a:rPr>
              <a:t>For example;S111/222 configuration means the site has 1 </a:t>
            </a:r>
            <a:r>
              <a:rPr lang="en-US" dirty="0" err="1">
                <a:solidFill>
                  <a:schemeClr val="tx2"/>
                </a:solidFill>
              </a:rPr>
              <a:t>TRx</a:t>
            </a:r>
            <a:r>
              <a:rPr lang="en-US" dirty="0">
                <a:solidFill>
                  <a:schemeClr val="tx2"/>
                </a:solidFill>
              </a:rPr>
              <a:t> each on 900 band of </a:t>
            </a:r>
          </a:p>
          <a:p>
            <a:pPr>
              <a:defRPr/>
            </a:pPr>
            <a:r>
              <a:rPr lang="en-US" dirty="0">
                <a:solidFill>
                  <a:schemeClr val="tx2"/>
                </a:solidFill>
              </a:rPr>
              <a:t>sector A,B and C, and also 2 </a:t>
            </a:r>
            <a:r>
              <a:rPr lang="en-US" dirty="0" err="1">
                <a:solidFill>
                  <a:schemeClr val="tx2"/>
                </a:solidFill>
              </a:rPr>
              <a:t>TRx</a:t>
            </a:r>
            <a:r>
              <a:rPr lang="en-US" dirty="0">
                <a:solidFill>
                  <a:schemeClr val="tx2"/>
                </a:solidFill>
              </a:rPr>
              <a:t> each on 1800 band of sector A,B and C.</a:t>
            </a:r>
          </a:p>
          <a:p>
            <a:pPr>
              <a:defRPr/>
            </a:pPr>
            <a:r>
              <a:rPr lang="en-US" dirty="0">
                <a:solidFill>
                  <a:schemeClr val="tx2"/>
                </a:solidFill>
              </a:rPr>
              <a:t>Practical exercise can be considered in the class on site configurations and Picking points (The Use of Compass, GPS and Digital Camera).</a:t>
            </a:r>
          </a:p>
          <a:p>
            <a:pPr>
              <a:defRPr/>
            </a:pPr>
            <a:endParaRPr lang="en-US" dirty="0">
              <a:solidFill>
                <a:schemeClr val="tx2"/>
              </a:solidFill>
            </a:endParaRPr>
          </a:p>
        </p:txBody>
      </p:sp>
      <p:pic>
        <p:nvPicPr>
          <p:cNvPr id="104451"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17394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
          <p:cNvSpPr>
            <a:spLocks noChangeArrowheads="1"/>
          </p:cNvSpPr>
          <p:nvPr/>
        </p:nvSpPr>
        <p:spPr bwMode="auto">
          <a:xfrm>
            <a:off x="152401" y="304801"/>
            <a:ext cx="11353800" cy="674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b="1"/>
              <a:t>Radio Base Station or Base Transciever Station</a:t>
            </a:r>
          </a:p>
          <a:p>
            <a:r>
              <a:rPr lang="en-US" altLang="en-US">
                <a:solidFill>
                  <a:schemeClr val="tx2"/>
                </a:solidFill>
              </a:rPr>
              <a:t>BTS Components ; it consists of BTS indoor and Outdoor Units Indoor Unit</a:t>
            </a:r>
            <a:endParaRPr lang="en-US" altLang="en-US" b="1">
              <a:solidFill>
                <a:schemeClr val="tx2"/>
              </a:solidFill>
            </a:endParaRPr>
          </a:p>
          <a:p>
            <a:r>
              <a:rPr lang="en-US" altLang="en-US">
                <a:solidFill>
                  <a:schemeClr val="tx2"/>
                </a:solidFill>
              </a:rPr>
              <a:t>BTS –Base Transceiver Station.</a:t>
            </a:r>
          </a:p>
          <a:p>
            <a:r>
              <a:rPr lang="en-US" altLang="en-US">
                <a:solidFill>
                  <a:schemeClr val="tx2"/>
                </a:solidFill>
              </a:rPr>
              <a:t>The Base transciever station, or BTS, contains the equipment for transmitting and receiving radio </a:t>
            </a:r>
          </a:p>
          <a:p>
            <a:r>
              <a:rPr lang="en-US" altLang="en-US">
                <a:solidFill>
                  <a:schemeClr val="tx2"/>
                </a:solidFill>
              </a:rPr>
              <a:t>signals (Transcivers),Antennas, and equipment for encrypting and decrypting communications with the Base station controller (BSC).</a:t>
            </a:r>
          </a:p>
          <a:p>
            <a:r>
              <a:rPr lang="en-US" altLang="en-US">
                <a:solidFill>
                  <a:schemeClr val="tx2"/>
                </a:solidFill>
              </a:rPr>
              <a:t>Typically a BTS has several transceivers (TRXs) which allow it to serve several different </a:t>
            </a:r>
          </a:p>
          <a:p>
            <a:r>
              <a:rPr lang="en-US" altLang="en-US">
                <a:solidFill>
                  <a:schemeClr val="tx2"/>
                </a:solidFill>
              </a:rPr>
              <a:t>frequencies and different sectors of the cell</a:t>
            </a:r>
          </a:p>
          <a:p>
            <a:endParaRPr lang="en-US" altLang="en-US">
              <a:solidFill>
                <a:schemeClr val="tx2"/>
              </a:solidFill>
            </a:endParaRPr>
          </a:p>
          <a:p>
            <a:r>
              <a:rPr lang="en-US" altLang="en-US">
                <a:solidFill>
                  <a:schemeClr val="tx2"/>
                </a:solidFill>
              </a:rPr>
              <a:t>Components of indoor units</a:t>
            </a:r>
          </a:p>
          <a:p>
            <a:r>
              <a:rPr lang="en-US" altLang="en-US">
                <a:solidFill>
                  <a:schemeClr val="tx2"/>
                </a:solidFill>
              </a:rPr>
              <a:t>Transceiver (TRX) Quite widely referred to as the driver receiver (DRX). DRX are either in the form of </a:t>
            </a:r>
          </a:p>
          <a:p>
            <a:r>
              <a:rPr lang="en-US" altLang="en-US">
                <a:solidFill>
                  <a:schemeClr val="tx2"/>
                </a:solidFill>
              </a:rPr>
              <a:t>single (sTRU), double (dTRU) or a composite Double Radio Unit (DRU). It basically does transmission </a:t>
            </a:r>
          </a:p>
          <a:p>
            <a:r>
              <a:rPr lang="en-US" altLang="en-US">
                <a:solidFill>
                  <a:schemeClr val="tx2"/>
                </a:solidFill>
              </a:rPr>
              <a:t>and reception of signals. Also does sending and reception of signals to/from higher network entities (like the Base station controller in mobile telephony)</a:t>
            </a:r>
          </a:p>
          <a:p>
            <a:endParaRPr lang="en-US" altLang="en-US">
              <a:solidFill>
                <a:schemeClr val="tx2"/>
              </a:solidFill>
            </a:endParaRPr>
          </a:p>
          <a:p>
            <a:r>
              <a:rPr lang="en-US" altLang="en-US">
                <a:solidFill>
                  <a:schemeClr val="tx2"/>
                </a:solidFill>
              </a:rPr>
              <a:t>Power amplifier (PA) amplifies the signal from DRX for transmission through antenna; may be </a:t>
            </a:r>
          </a:p>
          <a:p>
            <a:r>
              <a:rPr lang="en-US" altLang="en-US">
                <a:solidFill>
                  <a:schemeClr val="tx2"/>
                </a:solidFill>
              </a:rPr>
              <a:t>integrated with DRX a single antenna. Allows for a reduction in the number of antenna used.</a:t>
            </a:r>
          </a:p>
          <a:p>
            <a:endParaRPr lang="en-US" altLang="en-US">
              <a:solidFill>
                <a:schemeClr val="tx2"/>
              </a:solidFill>
            </a:endParaRPr>
          </a:p>
          <a:p>
            <a:r>
              <a:rPr lang="en-US" altLang="en-US">
                <a:solidFill>
                  <a:schemeClr val="tx2"/>
                </a:solidFill>
              </a:rPr>
              <a:t>Duplexer; For separating sending and receiving signals to/from antenna. Does sending and </a:t>
            </a:r>
          </a:p>
          <a:p>
            <a:r>
              <a:rPr lang="en-US" altLang="en-US">
                <a:solidFill>
                  <a:schemeClr val="tx2"/>
                </a:solidFill>
              </a:rPr>
              <a:t> receiving signals through the same antenna ports (cables to antenna).</a:t>
            </a:r>
          </a:p>
          <a:p>
            <a:r>
              <a:rPr lang="en-US" altLang="en-US">
                <a:solidFill>
                  <a:schemeClr val="tx2"/>
                </a:solidFill>
              </a:rPr>
              <a:t> </a:t>
            </a:r>
          </a:p>
          <a:p>
            <a:r>
              <a:rPr lang="en-US" altLang="en-US">
                <a:solidFill>
                  <a:schemeClr val="tx2"/>
                </a:solidFill>
              </a:rPr>
              <a:t> Baseband receiver unit or RMU(Radio Main unit): This is the unit that performs processing of traffic </a:t>
            </a:r>
          </a:p>
          <a:p>
            <a:r>
              <a:rPr lang="en-US" altLang="en-US">
                <a:solidFill>
                  <a:schemeClr val="tx2"/>
                </a:solidFill>
              </a:rPr>
              <a:t> received.</a:t>
            </a:r>
          </a:p>
          <a:p>
            <a:endParaRPr lang="en-US" altLang="en-US"/>
          </a:p>
        </p:txBody>
      </p:sp>
      <p:pic>
        <p:nvPicPr>
          <p:cNvPr id="105475"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15940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1"/>
          <p:cNvSpPr>
            <a:spLocks noChangeArrowheads="1"/>
          </p:cNvSpPr>
          <p:nvPr/>
        </p:nvSpPr>
        <p:spPr bwMode="auto">
          <a:xfrm>
            <a:off x="76201" y="152400"/>
            <a:ext cx="11811000" cy="723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b="1"/>
              <a:t>Outdoor Units </a:t>
            </a:r>
          </a:p>
          <a:p>
            <a:r>
              <a:rPr lang="en-US" altLang="en-US"/>
              <a:t>   </a:t>
            </a:r>
            <a:r>
              <a:rPr lang="en-US" altLang="en-US">
                <a:solidFill>
                  <a:schemeClr val="tx2"/>
                </a:solidFill>
              </a:rPr>
              <a:t>Antenna</a:t>
            </a:r>
          </a:p>
          <a:p>
            <a:r>
              <a:rPr lang="en-US" altLang="en-US">
                <a:solidFill>
                  <a:schemeClr val="tx2"/>
                </a:solidFill>
              </a:rPr>
              <a:t>   Feeder Cable</a:t>
            </a:r>
          </a:p>
          <a:p>
            <a:r>
              <a:rPr lang="en-US" altLang="en-US">
                <a:solidFill>
                  <a:schemeClr val="tx2"/>
                </a:solidFill>
              </a:rPr>
              <a:t>  Jumper cable</a:t>
            </a:r>
          </a:p>
          <a:p>
            <a:r>
              <a:rPr lang="en-US" altLang="en-US">
                <a:solidFill>
                  <a:schemeClr val="tx2"/>
                </a:solidFill>
              </a:rPr>
              <a:t>  TTA/TMA/RRU(3G)</a:t>
            </a:r>
          </a:p>
          <a:p>
            <a:r>
              <a:rPr lang="en-US" altLang="en-US">
                <a:solidFill>
                  <a:schemeClr val="tx2"/>
                </a:solidFill>
              </a:rPr>
              <a:t>  Tower</a:t>
            </a:r>
          </a:p>
          <a:p>
            <a:r>
              <a:rPr lang="en-US" altLang="en-US">
                <a:solidFill>
                  <a:schemeClr val="tx2"/>
                </a:solidFill>
              </a:rPr>
              <a:t>  Aviation light</a:t>
            </a:r>
          </a:p>
          <a:p>
            <a:r>
              <a:rPr lang="en-US" altLang="en-US">
                <a:solidFill>
                  <a:schemeClr val="tx2"/>
                </a:solidFill>
              </a:rPr>
              <a:t>  Lightning arrester e.t.c</a:t>
            </a: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endParaRPr lang="en-US" altLang="en-US">
              <a:solidFill>
                <a:schemeClr val="tx2"/>
              </a:solidFill>
            </a:endParaRPr>
          </a:p>
          <a:p>
            <a:r>
              <a:rPr lang="en-US" altLang="en-US" b="1"/>
              <a:t>                                                                                Distributed Antenna System</a:t>
            </a:r>
          </a:p>
          <a:p>
            <a:endParaRPr lang="en-US" altLang="en-US">
              <a:solidFill>
                <a:schemeClr val="tx2"/>
              </a:solidFill>
            </a:endParaRPr>
          </a:p>
          <a:p>
            <a:r>
              <a:rPr lang="en-US" altLang="en-US"/>
              <a:t> </a:t>
            </a:r>
          </a:p>
        </p:txBody>
      </p:sp>
      <p:pic>
        <p:nvPicPr>
          <p:cNvPr id="10649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1" y="2438400"/>
            <a:ext cx="4800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50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9401" y="2438400"/>
            <a:ext cx="6019800"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6501"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12007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2" y="76200"/>
            <a:ext cx="4238625"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57163" y="100014"/>
            <a:ext cx="11882438" cy="6740525"/>
          </a:xfrm>
          <a:prstGeom prst="rect">
            <a:avLst/>
          </a:prstGeom>
        </p:spPr>
        <p:txBody>
          <a:bodyPr>
            <a:spAutoFit/>
          </a:bodyPr>
          <a:lstStyle/>
          <a:p>
            <a:pPr>
              <a:defRPr/>
            </a:pPr>
            <a:endParaRPr lang="en-US" b="1" dirty="0"/>
          </a:p>
          <a:p>
            <a:pPr>
              <a:defRPr/>
            </a:pPr>
            <a:endParaRPr lang="en-US" b="1" dirty="0"/>
          </a:p>
          <a:p>
            <a:pPr>
              <a:defRPr/>
            </a:pPr>
            <a:endParaRPr lang="en-US" b="1" dirty="0"/>
          </a:p>
          <a:p>
            <a:pPr>
              <a:defRPr/>
            </a:pPr>
            <a:endParaRPr lang="en-US" b="1" dirty="0"/>
          </a:p>
          <a:p>
            <a:pPr>
              <a:defRPr/>
            </a:pPr>
            <a:endParaRPr lang="en-US" b="1" dirty="0"/>
          </a:p>
          <a:p>
            <a:pPr>
              <a:defRPr/>
            </a:pPr>
            <a:endParaRPr lang="en-US" b="1" dirty="0"/>
          </a:p>
          <a:p>
            <a:pPr>
              <a:defRPr/>
            </a:pPr>
            <a:endParaRPr lang="en-US" b="1" dirty="0"/>
          </a:p>
          <a:p>
            <a:pPr>
              <a:defRPr/>
            </a:pPr>
            <a:endParaRPr lang="en-US" b="1" dirty="0"/>
          </a:p>
          <a:p>
            <a:pPr>
              <a:defRPr/>
            </a:pPr>
            <a:endParaRPr lang="en-US" b="1" dirty="0"/>
          </a:p>
          <a:p>
            <a:pPr>
              <a:defRPr/>
            </a:pPr>
            <a:endParaRPr lang="en-US" b="1" dirty="0"/>
          </a:p>
          <a:p>
            <a:pPr>
              <a:defRPr/>
            </a:pPr>
            <a:endParaRPr lang="en-US" b="1" dirty="0"/>
          </a:p>
          <a:p>
            <a:pPr>
              <a:defRPr/>
            </a:pPr>
            <a:endParaRPr lang="en-US" b="1" dirty="0"/>
          </a:p>
          <a:p>
            <a:pPr>
              <a:defRPr/>
            </a:pPr>
            <a:endParaRPr lang="en-US" b="1" dirty="0"/>
          </a:p>
          <a:p>
            <a:pPr>
              <a:defRPr/>
            </a:pPr>
            <a:endParaRPr lang="en-US" b="1" dirty="0"/>
          </a:p>
          <a:p>
            <a:pPr>
              <a:defRPr/>
            </a:pPr>
            <a:r>
              <a:rPr lang="en-US" b="1" dirty="0"/>
              <a:t>                                                                   </a:t>
            </a:r>
            <a:r>
              <a:rPr lang="en-US" b="1" dirty="0">
                <a:solidFill>
                  <a:schemeClr val="tx2">
                    <a:lumMod val="50000"/>
                    <a:lumOff val="50000"/>
                  </a:schemeClr>
                </a:solidFill>
              </a:rPr>
              <a:t>Site Installation Workflow Process</a:t>
            </a:r>
          </a:p>
          <a:p>
            <a:pPr>
              <a:defRPr/>
            </a:pPr>
            <a:endParaRPr lang="en-US" b="1" dirty="0"/>
          </a:p>
          <a:p>
            <a:pPr>
              <a:defRPr/>
            </a:pPr>
            <a:endParaRPr lang="en-US" b="1" dirty="0"/>
          </a:p>
          <a:p>
            <a:pPr>
              <a:defRPr/>
            </a:pPr>
            <a:endParaRPr lang="en-US" b="1" dirty="0"/>
          </a:p>
          <a:p>
            <a:pPr>
              <a:defRPr/>
            </a:pPr>
            <a:endParaRPr lang="en-US" b="1" dirty="0"/>
          </a:p>
          <a:p>
            <a:pPr>
              <a:defRPr/>
            </a:pPr>
            <a:endParaRPr lang="en-US" b="1" dirty="0"/>
          </a:p>
          <a:p>
            <a:pPr>
              <a:defRPr/>
            </a:pPr>
            <a:endParaRPr lang="en-US" b="1" dirty="0"/>
          </a:p>
          <a:p>
            <a:pPr>
              <a:defRPr/>
            </a:pPr>
            <a:endParaRPr lang="en-US" b="1" dirty="0"/>
          </a:p>
          <a:p>
            <a:pPr>
              <a:defRPr/>
            </a:pPr>
            <a:endParaRPr lang="en-US" b="1" dirty="0"/>
          </a:p>
          <a:p>
            <a:pPr>
              <a:defRPr/>
            </a:pPr>
            <a:endParaRPr lang="en-US" dirty="0"/>
          </a:p>
        </p:txBody>
      </p:sp>
      <p:pic>
        <p:nvPicPr>
          <p:cNvPr id="10752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1" y="4343401"/>
            <a:ext cx="7315200"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525" name="Picture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63725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1"/>
          <p:cNvSpPr>
            <a:spLocks noChangeArrowheads="1"/>
          </p:cNvSpPr>
          <p:nvPr/>
        </p:nvSpPr>
        <p:spPr bwMode="auto">
          <a:xfrm>
            <a:off x="152401" y="41275"/>
            <a:ext cx="11201400" cy="701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panose="020B0502020202020204" pitchFamily="34" charset="0"/>
                <a:cs typeface="Arial" panose="020B0604020202020204" pitchFamily="34" charset="0"/>
              </a:defRPr>
            </a:lvl1pPr>
            <a:lvl2pPr marL="742950" indent="-285750">
              <a:defRPr>
                <a:solidFill>
                  <a:schemeClr val="tx1"/>
                </a:solidFill>
                <a:latin typeface="Century Gothic" panose="020B0502020202020204" pitchFamily="34" charset="0"/>
                <a:cs typeface="Arial" panose="020B0604020202020204" pitchFamily="34" charset="0"/>
              </a:defRPr>
            </a:lvl2pPr>
            <a:lvl3pPr marL="1143000" indent="-228600">
              <a:defRPr>
                <a:solidFill>
                  <a:schemeClr val="tx1"/>
                </a:solidFill>
                <a:latin typeface="Century Gothic" panose="020B0502020202020204" pitchFamily="34" charset="0"/>
                <a:cs typeface="Arial" panose="020B0604020202020204" pitchFamily="34" charset="0"/>
              </a:defRPr>
            </a:lvl3pPr>
            <a:lvl4pPr marL="1600200" indent="-228600">
              <a:defRPr>
                <a:solidFill>
                  <a:schemeClr val="tx1"/>
                </a:solidFill>
                <a:latin typeface="Century Gothic" panose="020B0502020202020204" pitchFamily="34" charset="0"/>
                <a:cs typeface="Arial" panose="020B0604020202020204" pitchFamily="34" charset="0"/>
              </a:defRPr>
            </a:lvl4pPr>
            <a:lvl5pPr marL="2057400" indent="-228600">
              <a:defRPr>
                <a:solidFill>
                  <a:schemeClr val="tx1"/>
                </a:solidFill>
                <a:latin typeface="Century Gothic" panose="020B0502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r>
              <a:rPr lang="en-US" altLang="en-US" b="1"/>
              <a:t>TSS </a:t>
            </a:r>
            <a:r>
              <a:rPr lang="en-US" altLang="en-US">
                <a:solidFill>
                  <a:schemeClr val="tx2"/>
                </a:solidFill>
              </a:rPr>
              <a:t>means Technical site survey(RF Survey for Green field site or existing one) </a:t>
            </a:r>
            <a:r>
              <a:rPr lang="en-US" altLang="en-US" b="1">
                <a:solidFill>
                  <a:schemeClr val="tx2"/>
                </a:solidFill>
              </a:rPr>
              <a:t>LOS </a:t>
            </a:r>
            <a:r>
              <a:rPr lang="en-US" altLang="en-US">
                <a:solidFill>
                  <a:schemeClr val="tx2"/>
                </a:solidFill>
              </a:rPr>
              <a:t>means Line of site survey for Microwave Transmission</a:t>
            </a:r>
          </a:p>
          <a:p>
            <a:r>
              <a:rPr lang="en-US" altLang="en-US" b="1">
                <a:solidFill>
                  <a:schemeClr val="tx2"/>
                </a:solidFill>
              </a:rPr>
              <a:t>RND </a:t>
            </a:r>
            <a:r>
              <a:rPr lang="en-US" altLang="en-US">
                <a:solidFill>
                  <a:schemeClr val="tx2"/>
                </a:solidFill>
              </a:rPr>
              <a:t>means Radio Network Design</a:t>
            </a:r>
          </a:p>
          <a:p>
            <a:r>
              <a:rPr lang="en-US" altLang="en-US" b="1">
                <a:solidFill>
                  <a:schemeClr val="tx2"/>
                </a:solidFill>
              </a:rPr>
              <a:t>TND </a:t>
            </a:r>
            <a:r>
              <a:rPr lang="en-US" altLang="en-US">
                <a:solidFill>
                  <a:schemeClr val="tx2"/>
                </a:solidFill>
              </a:rPr>
              <a:t>Means Transmission Network Design </a:t>
            </a:r>
          </a:p>
          <a:p>
            <a:r>
              <a:rPr lang="en-US" altLang="en-US" b="1">
                <a:solidFill>
                  <a:schemeClr val="tx2"/>
                </a:solidFill>
              </a:rPr>
              <a:t>Tx </a:t>
            </a:r>
            <a:r>
              <a:rPr lang="en-US" altLang="en-US">
                <a:solidFill>
                  <a:schemeClr val="tx2"/>
                </a:solidFill>
              </a:rPr>
              <a:t>Means transmission</a:t>
            </a:r>
          </a:p>
          <a:p>
            <a:r>
              <a:rPr lang="en-US" altLang="en-US" b="1">
                <a:solidFill>
                  <a:schemeClr val="tx2"/>
                </a:solidFill>
              </a:rPr>
              <a:t>RAN </a:t>
            </a:r>
            <a:r>
              <a:rPr lang="en-US" altLang="en-US">
                <a:solidFill>
                  <a:schemeClr val="tx2"/>
                </a:solidFill>
              </a:rPr>
              <a:t>Means Radio Access Network</a:t>
            </a:r>
          </a:p>
          <a:p>
            <a:endParaRPr lang="en-US" altLang="en-US" b="1"/>
          </a:p>
          <a:p>
            <a:endParaRPr lang="en-US" altLang="en-US" b="1"/>
          </a:p>
          <a:p>
            <a:r>
              <a:rPr lang="en-US" altLang="en-US" b="1"/>
              <a:t>Site Installation Steps</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endParaRPr lang="en-US" altLang="en-US">
              <a:solidFill>
                <a:schemeClr val="tx2"/>
              </a:solidFill>
            </a:endParaRPr>
          </a:p>
          <a:p>
            <a:endParaRPr lang="en-US" altLang="en-US">
              <a:solidFill>
                <a:schemeClr val="tx2"/>
              </a:solidFill>
            </a:endParaRPr>
          </a:p>
        </p:txBody>
      </p:sp>
      <p:pic>
        <p:nvPicPr>
          <p:cNvPr id="1085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2971800"/>
            <a:ext cx="7772400"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8548"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63938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1" y="76200"/>
            <a:ext cx="11125200" cy="6402388"/>
          </a:xfrm>
          <a:prstGeom prst="rect">
            <a:avLst/>
          </a:prstGeom>
        </p:spPr>
        <p:txBody>
          <a:bodyPr>
            <a:spAutoFit/>
          </a:bodyPr>
          <a:lstStyle/>
          <a:p>
            <a:pPr>
              <a:defRPr/>
            </a:pPr>
            <a:r>
              <a:rPr lang="en-US" b="1" dirty="0">
                <a:solidFill>
                  <a:schemeClr val="tx2"/>
                </a:solidFill>
              </a:rPr>
              <a:t>Site Installation Procedures(Process):</a:t>
            </a:r>
            <a:r>
              <a:rPr lang="en-US" dirty="0">
                <a:solidFill>
                  <a:schemeClr val="tx2"/>
                </a:solidFill>
              </a:rPr>
              <a:t>The purpose of the work flow is to enable every Project member </a:t>
            </a:r>
            <a:r>
              <a:rPr lang="en-US" dirty="0" err="1">
                <a:solidFill>
                  <a:schemeClr val="tx2"/>
                </a:solidFill>
              </a:rPr>
              <a:t>recorgnize</a:t>
            </a:r>
            <a:r>
              <a:rPr lang="en-US" dirty="0">
                <a:solidFill>
                  <a:schemeClr val="tx2"/>
                </a:solidFill>
              </a:rPr>
              <a:t> the stage of the project , how critical it is and also the party involved in the execution. From the above workflow, We will go into the procedures involved in RAN Installation(Ericsson BTS 6301) for the purpose of this class. The installation steps as to be carried out </a:t>
            </a:r>
            <a:r>
              <a:rPr lang="en-US" dirty="0" err="1">
                <a:solidFill>
                  <a:schemeClr val="tx2"/>
                </a:solidFill>
              </a:rPr>
              <a:t>ON-Site</a:t>
            </a:r>
            <a:r>
              <a:rPr lang="en-US" dirty="0">
                <a:solidFill>
                  <a:schemeClr val="tx2"/>
                </a:solidFill>
              </a:rPr>
              <a:t> is as listed below;</a:t>
            </a:r>
          </a:p>
          <a:p>
            <a:pPr marL="285750" indent="-285750">
              <a:buFont typeface="Arial" pitchFamily="34" charset="0"/>
              <a:buChar char="•"/>
              <a:defRPr/>
            </a:pPr>
            <a:r>
              <a:rPr lang="en-US" dirty="0">
                <a:solidFill>
                  <a:schemeClr val="tx2"/>
                </a:solidFill>
              </a:rPr>
              <a:t>Antenna/RRU Installation</a:t>
            </a:r>
          </a:p>
          <a:p>
            <a:pPr marL="285750" indent="-285750">
              <a:buFont typeface="Arial" pitchFamily="34" charset="0"/>
              <a:buChar char="•"/>
              <a:defRPr/>
            </a:pPr>
            <a:r>
              <a:rPr lang="en-US" dirty="0" err="1">
                <a:solidFill>
                  <a:schemeClr val="tx2"/>
                </a:solidFill>
              </a:rPr>
              <a:t>Hoistling</a:t>
            </a:r>
            <a:r>
              <a:rPr lang="en-US" dirty="0">
                <a:solidFill>
                  <a:schemeClr val="tx2"/>
                </a:solidFill>
              </a:rPr>
              <a:t> of Antennae</a:t>
            </a:r>
          </a:p>
          <a:p>
            <a:pPr marL="285750" indent="-285750">
              <a:buFont typeface="Arial" pitchFamily="34" charset="0"/>
              <a:buChar char="•"/>
              <a:defRPr/>
            </a:pPr>
            <a:r>
              <a:rPr lang="en-US" dirty="0">
                <a:solidFill>
                  <a:schemeClr val="tx2"/>
                </a:solidFill>
              </a:rPr>
              <a:t>Main Unit(</a:t>
            </a:r>
            <a:r>
              <a:rPr lang="en-US" dirty="0" err="1">
                <a:solidFill>
                  <a:schemeClr val="tx2"/>
                </a:solidFill>
              </a:rPr>
              <a:t>eNode</a:t>
            </a:r>
            <a:r>
              <a:rPr lang="en-US" dirty="0">
                <a:solidFill>
                  <a:schemeClr val="tx2"/>
                </a:solidFill>
              </a:rPr>
              <a:t> B) Installation</a:t>
            </a:r>
          </a:p>
          <a:p>
            <a:pPr marL="285750" indent="-285750">
              <a:buFont typeface="Arial" pitchFamily="34" charset="0"/>
              <a:buChar char="•"/>
              <a:defRPr/>
            </a:pPr>
            <a:r>
              <a:rPr lang="en-US" dirty="0">
                <a:solidFill>
                  <a:schemeClr val="tx2"/>
                </a:solidFill>
              </a:rPr>
              <a:t>SPD/Power Cabling</a:t>
            </a:r>
          </a:p>
          <a:p>
            <a:pPr marL="285750" indent="-285750">
              <a:buFont typeface="Arial" pitchFamily="34" charset="0"/>
              <a:buChar char="•"/>
              <a:defRPr/>
            </a:pPr>
            <a:r>
              <a:rPr lang="en-US" dirty="0">
                <a:solidFill>
                  <a:schemeClr val="tx2"/>
                </a:solidFill>
              </a:rPr>
              <a:t>Cleaning and Installation</a:t>
            </a:r>
          </a:p>
          <a:p>
            <a:pPr marL="285750" indent="-285750">
              <a:buFont typeface="Arial" pitchFamily="34" charset="0"/>
              <a:buChar char="•"/>
              <a:defRPr/>
            </a:pPr>
            <a:r>
              <a:rPr lang="en-US" dirty="0">
                <a:solidFill>
                  <a:schemeClr val="tx2"/>
                </a:solidFill>
              </a:rPr>
              <a:t>Checklist Validation(Site Completion checklist)</a:t>
            </a:r>
          </a:p>
          <a:p>
            <a:pPr>
              <a:defRPr/>
            </a:pPr>
            <a:r>
              <a:rPr lang="en-US" b="1" dirty="0">
                <a:solidFill>
                  <a:schemeClr val="tx2"/>
                </a:solidFill>
              </a:rPr>
              <a:t>      Antenna/RRU Installation</a:t>
            </a:r>
            <a:endParaRPr lang="en-US" dirty="0">
              <a:solidFill>
                <a:schemeClr val="tx2"/>
              </a:solidFill>
            </a:endParaRPr>
          </a:p>
          <a:p>
            <a:pPr>
              <a:defRPr/>
            </a:pPr>
            <a:r>
              <a:rPr lang="en-US" dirty="0">
                <a:solidFill>
                  <a:schemeClr val="tx2"/>
                </a:solidFill>
              </a:rPr>
              <a:t>The installation steps as to be carried on Antenna/RRU installation are as listed below;</a:t>
            </a:r>
          </a:p>
          <a:p>
            <a:pPr marL="285750" indent="-285750">
              <a:buFont typeface="Arial" pitchFamily="34" charset="0"/>
              <a:buChar char="•"/>
              <a:defRPr/>
            </a:pPr>
            <a:r>
              <a:rPr lang="en-US" dirty="0">
                <a:solidFill>
                  <a:schemeClr val="tx2"/>
                </a:solidFill>
              </a:rPr>
              <a:t>Dismantling the equipment carton</a:t>
            </a:r>
          </a:p>
          <a:p>
            <a:pPr marL="285750" indent="-285750">
              <a:buFont typeface="Arial" pitchFamily="34" charset="0"/>
              <a:buChar char="•"/>
              <a:defRPr/>
            </a:pPr>
            <a:r>
              <a:rPr lang="en-US" dirty="0">
                <a:solidFill>
                  <a:schemeClr val="tx2"/>
                </a:solidFill>
              </a:rPr>
              <a:t>Coupling antenna clamp</a:t>
            </a:r>
          </a:p>
          <a:p>
            <a:pPr marL="285750" indent="-285750">
              <a:buFont typeface="Arial" pitchFamily="34" charset="0"/>
              <a:buChar char="•"/>
              <a:defRPr/>
            </a:pPr>
            <a:r>
              <a:rPr lang="en-US" dirty="0">
                <a:solidFill>
                  <a:schemeClr val="tx2"/>
                </a:solidFill>
              </a:rPr>
              <a:t>Attaching the male connector/Antenna jumper</a:t>
            </a:r>
          </a:p>
          <a:p>
            <a:pPr marL="285750" indent="-285750">
              <a:buFont typeface="Arial" pitchFamily="34" charset="0"/>
              <a:buChar char="•"/>
              <a:defRPr/>
            </a:pPr>
            <a:r>
              <a:rPr lang="en-US" dirty="0">
                <a:solidFill>
                  <a:schemeClr val="tx2"/>
                </a:solidFill>
              </a:rPr>
              <a:t>Assembling antenna support</a:t>
            </a:r>
          </a:p>
          <a:p>
            <a:pPr marL="285750" indent="-285750">
              <a:buFont typeface="Arial" pitchFamily="34" charset="0"/>
              <a:buChar char="•"/>
              <a:defRPr/>
            </a:pPr>
            <a:r>
              <a:rPr lang="en-US" dirty="0">
                <a:solidFill>
                  <a:schemeClr val="tx2"/>
                </a:solidFill>
              </a:rPr>
              <a:t>Fixing antenna to pole</a:t>
            </a:r>
          </a:p>
          <a:p>
            <a:pPr marL="285750" indent="-285750">
              <a:buFont typeface="Arial" pitchFamily="34" charset="0"/>
              <a:buChar char="•"/>
              <a:defRPr/>
            </a:pPr>
            <a:r>
              <a:rPr lang="en-US" dirty="0">
                <a:solidFill>
                  <a:schemeClr val="tx2"/>
                </a:solidFill>
              </a:rPr>
              <a:t>Fixing Bracket to RR</a:t>
            </a:r>
          </a:p>
          <a:p>
            <a:pPr marL="285750" indent="-285750">
              <a:buFont typeface="Arial" pitchFamily="34" charset="0"/>
              <a:buChar char="•"/>
              <a:defRPr/>
            </a:pPr>
            <a:r>
              <a:rPr lang="en-US" dirty="0">
                <a:solidFill>
                  <a:schemeClr val="tx2"/>
                </a:solidFill>
              </a:rPr>
              <a:t>Fixing RRU to Pole</a:t>
            </a:r>
          </a:p>
          <a:p>
            <a:pPr marL="285750" indent="-285750">
              <a:buFont typeface="Arial" pitchFamily="34" charset="0"/>
              <a:buChar char="•"/>
              <a:defRPr/>
            </a:pPr>
            <a:r>
              <a:rPr lang="en-US" dirty="0">
                <a:solidFill>
                  <a:schemeClr val="tx2"/>
                </a:solidFill>
              </a:rPr>
              <a:t>RRU/Antenna jumper connector</a:t>
            </a:r>
          </a:p>
          <a:p>
            <a:pPr>
              <a:defRPr/>
            </a:pPr>
            <a:endParaRPr lang="en-US" dirty="0">
              <a:solidFill>
                <a:schemeClr val="tx2"/>
              </a:solidFill>
            </a:endParaRPr>
          </a:p>
          <a:p>
            <a:pPr>
              <a:defRPr/>
            </a:pPr>
            <a:endParaRPr lang="en-US" dirty="0"/>
          </a:p>
        </p:txBody>
      </p:sp>
      <p:pic>
        <p:nvPicPr>
          <p:cNvPr id="109571"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09923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1" y="228600"/>
            <a:ext cx="10896600" cy="3970338"/>
          </a:xfrm>
          <a:prstGeom prst="rect">
            <a:avLst/>
          </a:prstGeom>
        </p:spPr>
        <p:txBody>
          <a:bodyPr>
            <a:spAutoFit/>
          </a:bodyPr>
          <a:lstStyle/>
          <a:p>
            <a:pPr>
              <a:defRPr/>
            </a:pPr>
            <a:r>
              <a:rPr lang="en-US" dirty="0">
                <a:solidFill>
                  <a:schemeClr val="tx2"/>
                </a:solidFill>
              </a:rPr>
              <a:t>   </a:t>
            </a:r>
            <a:r>
              <a:rPr lang="en-US" b="1" dirty="0">
                <a:solidFill>
                  <a:schemeClr val="tx2"/>
                </a:solidFill>
              </a:rPr>
              <a:t>Antenna Hoisting</a:t>
            </a:r>
            <a:endParaRPr lang="en-US" dirty="0">
              <a:solidFill>
                <a:schemeClr val="tx2"/>
              </a:solidFill>
            </a:endParaRPr>
          </a:p>
          <a:p>
            <a:pPr>
              <a:defRPr/>
            </a:pPr>
            <a:r>
              <a:rPr lang="en-US" dirty="0">
                <a:solidFill>
                  <a:schemeClr val="tx2"/>
                </a:solidFill>
              </a:rPr>
              <a:t>The installation steps as to be carried out is as listed below;</a:t>
            </a:r>
          </a:p>
          <a:p>
            <a:pPr marL="285750" indent="-285750">
              <a:buFont typeface="Arial" pitchFamily="34" charset="0"/>
              <a:buChar char="•"/>
              <a:defRPr/>
            </a:pPr>
            <a:r>
              <a:rPr lang="en-US" dirty="0">
                <a:solidFill>
                  <a:schemeClr val="tx2"/>
                </a:solidFill>
              </a:rPr>
              <a:t>Mounting Antenna on the tower</a:t>
            </a:r>
          </a:p>
          <a:p>
            <a:pPr marL="285750" indent="-285750">
              <a:buFont typeface="Arial" pitchFamily="34" charset="0"/>
              <a:buChar char="•"/>
              <a:defRPr/>
            </a:pPr>
            <a:r>
              <a:rPr lang="en-US" dirty="0">
                <a:solidFill>
                  <a:schemeClr val="tx2"/>
                </a:solidFill>
              </a:rPr>
              <a:t>Running cables and Clamping to tower</a:t>
            </a:r>
          </a:p>
          <a:p>
            <a:pPr marL="285750" indent="-285750">
              <a:buFont typeface="Arial" pitchFamily="34" charset="0"/>
              <a:buChar char="•"/>
              <a:defRPr/>
            </a:pPr>
            <a:r>
              <a:rPr lang="en-US" dirty="0">
                <a:solidFill>
                  <a:schemeClr val="tx2"/>
                </a:solidFill>
              </a:rPr>
              <a:t>Cleaning up tower terminations</a:t>
            </a:r>
          </a:p>
          <a:p>
            <a:pPr>
              <a:defRPr/>
            </a:pPr>
            <a:r>
              <a:rPr lang="en-US" b="1" dirty="0">
                <a:solidFill>
                  <a:schemeClr val="tx2"/>
                </a:solidFill>
              </a:rPr>
              <a:t>  RMU (Node B) Installation</a:t>
            </a:r>
          </a:p>
          <a:p>
            <a:pPr marL="285750" indent="-285750">
              <a:buFont typeface="Arial" pitchFamily="34" charset="0"/>
              <a:buChar char="•"/>
              <a:defRPr/>
            </a:pPr>
            <a:r>
              <a:rPr lang="en-US" dirty="0">
                <a:solidFill>
                  <a:schemeClr val="tx2"/>
                </a:solidFill>
              </a:rPr>
              <a:t>RMU Slab positioning and Hole drilling</a:t>
            </a:r>
          </a:p>
          <a:p>
            <a:pPr marL="285750" indent="-285750">
              <a:buFont typeface="Arial" pitchFamily="34" charset="0"/>
              <a:buChar char="•"/>
              <a:defRPr/>
            </a:pPr>
            <a:r>
              <a:rPr lang="en-US" dirty="0">
                <a:solidFill>
                  <a:schemeClr val="tx2"/>
                </a:solidFill>
              </a:rPr>
              <a:t>Use Plum to check cabinet is leveled</a:t>
            </a:r>
          </a:p>
          <a:p>
            <a:pPr marL="285750" indent="-285750">
              <a:buFont typeface="Arial" pitchFamily="34" charset="0"/>
              <a:buChar char="•"/>
              <a:defRPr/>
            </a:pPr>
            <a:r>
              <a:rPr lang="en-US" dirty="0">
                <a:solidFill>
                  <a:schemeClr val="tx2"/>
                </a:solidFill>
              </a:rPr>
              <a:t>Cable termination to RRU/Optical cable termination</a:t>
            </a:r>
          </a:p>
          <a:p>
            <a:pPr marL="285750" indent="-285750">
              <a:buFont typeface="Arial" pitchFamily="34" charset="0"/>
              <a:buChar char="•"/>
              <a:defRPr/>
            </a:pPr>
            <a:r>
              <a:rPr lang="en-US" dirty="0">
                <a:solidFill>
                  <a:schemeClr val="tx2"/>
                </a:solidFill>
              </a:rPr>
              <a:t>SPD cabling/Terminating Power cable</a:t>
            </a:r>
          </a:p>
          <a:p>
            <a:pPr>
              <a:defRPr/>
            </a:pPr>
            <a:r>
              <a:rPr lang="en-US" dirty="0">
                <a:solidFill>
                  <a:schemeClr val="tx2"/>
                </a:solidFill>
              </a:rPr>
              <a:t>After RAN Installation, adequate check must be ensure to enable the installation meets required quality as in the Quality Checklist</a:t>
            </a:r>
          </a:p>
          <a:p>
            <a:pPr>
              <a:defRPr/>
            </a:pPr>
            <a:endParaRPr lang="en-US" dirty="0"/>
          </a:p>
          <a:p>
            <a:pPr marL="285750" indent="-285750">
              <a:buFont typeface="Arial" pitchFamily="34" charset="0"/>
              <a:buChar char="•"/>
              <a:defRPr/>
            </a:pPr>
            <a:endParaRPr lang="en-US" dirty="0"/>
          </a:p>
        </p:txBody>
      </p:sp>
      <p:pic>
        <p:nvPicPr>
          <p:cNvPr id="110595"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20401" y="5961064"/>
            <a:ext cx="1370012"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68509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1398</TotalTime>
  <Words>14439</Words>
  <Application>Microsoft Office PowerPoint</Application>
  <PresentationFormat>Widescreen</PresentationFormat>
  <Paragraphs>1372</Paragraphs>
  <Slides>136</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136</vt:i4>
      </vt:variant>
    </vt:vector>
  </HeadingPairs>
  <TitlesOfParts>
    <vt:vector size="150" baseType="lpstr">
      <vt:lpstr>Adobe Myungjo Std M</vt:lpstr>
      <vt:lpstr>Arial</vt:lpstr>
      <vt:lpstr>Calibri</vt:lpstr>
      <vt:lpstr>Calibri Light</vt:lpstr>
      <vt:lpstr>Centaur</vt:lpstr>
      <vt:lpstr>Century Gothic</vt:lpstr>
      <vt:lpstr>Courier New</vt:lpstr>
      <vt:lpstr>Gotham Ultra</vt:lpstr>
      <vt:lpstr>Montserrat</vt:lpstr>
      <vt:lpstr>Noto Sans SC Regular</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Subscription charges, call charges </vt:lpstr>
      <vt:lpstr>PowerPoint Presentation</vt:lpstr>
      <vt:lpstr>PowerPoint Presentation</vt:lpstr>
      <vt:lpstr>  Erlang B Table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Site implementation quality checks</vt:lpstr>
      <vt:lpstr>PowerPoint Presentation</vt:lpstr>
      <vt:lpstr>CELL TYPES </vt:lpstr>
      <vt:lpstr>PowerPoint Presentation</vt:lpstr>
      <vt:lpstr>PowerPoint Presentation</vt:lpstr>
      <vt:lpstr>WCDMA Fundamentals </vt:lpstr>
      <vt:lpstr>PowerPoint Presentation</vt:lpstr>
      <vt:lpstr>WCDMA Planning principle</vt:lpstr>
      <vt:lpstr>PowerPoint Presentation</vt:lpstr>
      <vt:lpstr>WCDMA Bearer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Drive Test Optimization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Moju Toju</dc:creator>
  <cp:lastModifiedBy>Moju Toju</cp:lastModifiedBy>
  <cp:revision>56</cp:revision>
  <dcterms:created xsi:type="dcterms:W3CDTF">2020-12-06T19:26:47Z</dcterms:created>
  <dcterms:modified xsi:type="dcterms:W3CDTF">2020-12-08T05:51:32Z</dcterms:modified>
</cp:coreProperties>
</file>